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9" r:id="rId2"/>
    <p:sldId id="262" r:id="rId3"/>
    <p:sldId id="256" r:id="rId4"/>
    <p:sldId id="258" r:id="rId5"/>
    <p:sldId id="263" r:id="rId6"/>
    <p:sldId id="260" r:id="rId7"/>
    <p:sldId id="261" r:id="rId8"/>
    <p:sldId id="264" r:id="rId9"/>
    <p:sldId id="265" r:id="rId10"/>
    <p:sldId id="266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103A"/>
    <a:srgbClr val="E5ECF0"/>
    <a:srgbClr val="807E80"/>
    <a:srgbClr val="38D4D6"/>
    <a:srgbClr val="0091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771"/>
    <p:restoredTop sz="95846"/>
  </p:normalViewPr>
  <p:slideViewPr>
    <p:cSldViewPr snapToGrid="0" snapToObjects="1">
      <p:cViewPr varScale="1">
        <p:scale>
          <a:sx n="85" d="100"/>
          <a:sy n="85" d="100"/>
        </p:scale>
        <p:origin x="157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605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07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422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0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62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827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86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060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778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242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424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EAC43-1DD3-B14B-AE38-570B53E4606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D209E-404D-0140-AAB4-9C0A87E6A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92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26.png"/><Relationship Id="rId5" Type="http://schemas.openxmlformats.org/officeDocument/2006/relationships/image" Target="../media/image20.jpeg"/><Relationship Id="rId15" Type="http://schemas.openxmlformats.org/officeDocument/2006/relationships/image" Target="../media/image30.pn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png"/><Relationship Id="rId1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jpeg"/><Relationship Id="rId18" Type="http://schemas.openxmlformats.org/officeDocument/2006/relationships/image" Target="../media/image48.jpeg"/><Relationship Id="rId26" Type="http://schemas.openxmlformats.org/officeDocument/2006/relationships/image" Target="../media/image56.png"/><Relationship Id="rId3" Type="http://schemas.openxmlformats.org/officeDocument/2006/relationships/image" Target="../media/image7.png"/><Relationship Id="rId21" Type="http://schemas.openxmlformats.org/officeDocument/2006/relationships/image" Target="../media/image51.png"/><Relationship Id="rId7" Type="http://schemas.openxmlformats.org/officeDocument/2006/relationships/image" Target="../media/image37.png"/><Relationship Id="rId12" Type="http://schemas.openxmlformats.org/officeDocument/2006/relationships/image" Target="../media/image42.jpeg"/><Relationship Id="rId17" Type="http://schemas.openxmlformats.org/officeDocument/2006/relationships/image" Target="../media/image47.jpeg"/><Relationship Id="rId25" Type="http://schemas.openxmlformats.org/officeDocument/2006/relationships/image" Target="../media/image55.png"/><Relationship Id="rId2" Type="http://schemas.openxmlformats.org/officeDocument/2006/relationships/image" Target="../media/image33.png"/><Relationship Id="rId16" Type="http://schemas.openxmlformats.org/officeDocument/2006/relationships/image" Target="../media/image46.jpeg"/><Relationship Id="rId20" Type="http://schemas.openxmlformats.org/officeDocument/2006/relationships/image" Target="../media/image50.png"/><Relationship Id="rId29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1.jpeg"/><Relationship Id="rId24" Type="http://schemas.openxmlformats.org/officeDocument/2006/relationships/image" Target="../media/image54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23" Type="http://schemas.openxmlformats.org/officeDocument/2006/relationships/image" Target="../media/image53.png"/><Relationship Id="rId28" Type="http://schemas.openxmlformats.org/officeDocument/2006/relationships/image" Target="../media/image58.png"/><Relationship Id="rId10" Type="http://schemas.openxmlformats.org/officeDocument/2006/relationships/image" Target="../media/image40.png"/><Relationship Id="rId19" Type="http://schemas.openxmlformats.org/officeDocument/2006/relationships/image" Target="../media/image49.png"/><Relationship Id="rId31" Type="http://schemas.openxmlformats.org/officeDocument/2006/relationships/image" Target="../media/image61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jpeg"/><Relationship Id="rId22" Type="http://schemas.openxmlformats.org/officeDocument/2006/relationships/image" Target="../media/image52.png"/><Relationship Id="rId27" Type="http://schemas.openxmlformats.org/officeDocument/2006/relationships/image" Target="../media/image57.png"/><Relationship Id="rId30" Type="http://schemas.openxmlformats.org/officeDocument/2006/relationships/image" Target="../media/image6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39C5327-33B5-43B7-B6FF-1A804606525C}"/>
              </a:ext>
            </a:extLst>
          </p:cNvPr>
          <p:cNvSpPr txBox="1"/>
          <p:nvPr/>
        </p:nvSpPr>
        <p:spPr>
          <a:xfrm>
            <a:off x="1864659" y="2877671"/>
            <a:ext cx="66033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Letter-join Print Plus 4" panose="02000805000000020003" pitchFamily="50" charset="0"/>
              </a:rPr>
              <a:t>Year 1- Knowledge Organisers</a:t>
            </a:r>
          </a:p>
        </p:txBody>
      </p:sp>
    </p:spTree>
    <p:extLst>
      <p:ext uri="{BB962C8B-B14F-4D97-AF65-F5344CB8AC3E}">
        <p14:creationId xmlns:p14="http://schemas.microsoft.com/office/powerpoint/2010/main" val="3483368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AFA5E-343B-4C57-BF90-BDD27138C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8332" y="2534586"/>
            <a:ext cx="8543925" cy="1325563"/>
          </a:xfrm>
        </p:spPr>
        <p:txBody>
          <a:bodyPr/>
          <a:lstStyle/>
          <a:p>
            <a:r>
              <a:rPr lang="en-GB" dirty="0">
                <a:latin typeface="Letter-join Print Plus 4" panose="02000805000000020003" pitchFamily="50" charset="0"/>
              </a:rPr>
              <a:t>Geography</a:t>
            </a:r>
          </a:p>
        </p:txBody>
      </p:sp>
    </p:spTree>
    <p:extLst>
      <p:ext uri="{BB962C8B-B14F-4D97-AF65-F5344CB8AC3E}">
        <p14:creationId xmlns:p14="http://schemas.microsoft.com/office/powerpoint/2010/main" val="2663244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D4DAB90-E1BD-2877-B009-4519CDD9CA34}"/>
              </a:ext>
            </a:extLst>
          </p:cNvPr>
          <p:cNvSpPr/>
          <p:nvPr/>
        </p:nvSpPr>
        <p:spPr>
          <a:xfrm>
            <a:off x="135987" y="1037891"/>
            <a:ext cx="2639201" cy="215295"/>
          </a:xfrm>
          <a:prstGeom prst="roundRect">
            <a:avLst/>
          </a:prstGeom>
          <a:solidFill>
            <a:srgbClr val="14103A"/>
          </a:solidFill>
          <a:ln>
            <a:solidFill>
              <a:srgbClr val="14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Lesson Sequence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762A9277-5D77-85E7-1B48-4E4DE5ADEFC6}"/>
              </a:ext>
            </a:extLst>
          </p:cNvPr>
          <p:cNvSpPr/>
          <p:nvPr/>
        </p:nvSpPr>
        <p:spPr>
          <a:xfrm>
            <a:off x="2922589" y="3456422"/>
            <a:ext cx="3850965" cy="2963508"/>
          </a:xfrm>
          <a:prstGeom prst="roundRect">
            <a:avLst>
              <a:gd name="adj" fmla="val 2197"/>
            </a:avLst>
          </a:prstGeom>
          <a:noFill/>
          <a:ln w="19050">
            <a:solidFill>
              <a:srgbClr val="14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4103A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B68CD39-060B-3FC6-2A6F-96B7CCF5094B}"/>
              </a:ext>
            </a:extLst>
          </p:cNvPr>
          <p:cNvSpPr txBox="1"/>
          <p:nvPr/>
        </p:nvSpPr>
        <p:spPr>
          <a:xfrm>
            <a:off x="6957134" y="4615948"/>
            <a:ext cx="269916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Rainforest animals and plants</a:t>
            </a:r>
          </a:p>
        </p:txBody>
      </p:sp>
      <p:sp>
        <p:nvSpPr>
          <p:cNvPr id="57" name="Rounded Rectangle 56">
            <a:extLst>
              <a:ext uri="{FF2B5EF4-FFF2-40B4-BE49-F238E27FC236}">
                <a16:creationId xmlns:a16="http://schemas.microsoft.com/office/drawing/2014/main" id="{CC63CF4C-6213-46AE-FD60-D1D191081B49}"/>
              </a:ext>
            </a:extLst>
          </p:cNvPr>
          <p:cNvSpPr/>
          <p:nvPr/>
        </p:nvSpPr>
        <p:spPr>
          <a:xfrm>
            <a:off x="6877207" y="4632230"/>
            <a:ext cx="2863955" cy="1801551"/>
          </a:xfrm>
          <a:prstGeom prst="roundRect">
            <a:avLst>
              <a:gd name="adj" fmla="val 2197"/>
            </a:avLst>
          </a:prstGeom>
          <a:noFill/>
          <a:ln w="19050">
            <a:solidFill>
              <a:srgbClr val="14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4103A"/>
              </a:solidFill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3326B80-4E34-079A-5C1C-501D854332F2}"/>
              </a:ext>
            </a:extLst>
          </p:cNvPr>
          <p:cNvSpPr txBox="1"/>
          <p:nvPr/>
        </p:nvSpPr>
        <p:spPr>
          <a:xfrm>
            <a:off x="3551598" y="3474848"/>
            <a:ext cx="258952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Features of the globe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9F386B7-6D90-4F28-64C0-DE22F7A03565}"/>
              </a:ext>
            </a:extLst>
          </p:cNvPr>
          <p:cNvSpPr txBox="1"/>
          <p:nvPr/>
        </p:nvSpPr>
        <p:spPr>
          <a:xfrm>
            <a:off x="6945735" y="2723487"/>
            <a:ext cx="269916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Desert animals and plants</a:t>
            </a: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D0027C67-FA54-7B23-6955-CBE9759F43A2}"/>
              </a:ext>
            </a:extLst>
          </p:cNvPr>
          <p:cNvSpPr/>
          <p:nvPr/>
        </p:nvSpPr>
        <p:spPr>
          <a:xfrm>
            <a:off x="6857173" y="2755565"/>
            <a:ext cx="2863955" cy="1740837"/>
          </a:xfrm>
          <a:prstGeom prst="roundRect">
            <a:avLst>
              <a:gd name="adj" fmla="val 2197"/>
            </a:avLst>
          </a:prstGeom>
          <a:noFill/>
          <a:ln w="19050">
            <a:solidFill>
              <a:srgbClr val="14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4103A"/>
              </a:solidFill>
            </a:endParaRPr>
          </a:p>
        </p:txBody>
      </p:sp>
      <p:pic>
        <p:nvPicPr>
          <p:cNvPr id="46" name="Picture 45" descr="A planet with text overlay&#10;&#10;Description automatically generated with medium confidence">
            <a:extLst>
              <a:ext uri="{FF2B5EF4-FFF2-40B4-BE49-F238E27FC236}">
                <a16:creationId xmlns:a16="http://schemas.microsoft.com/office/drawing/2014/main" id="{772AF3E1-8216-D0C6-9E7F-FC70A7A66B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1473" y="3788588"/>
            <a:ext cx="2076226" cy="1757916"/>
          </a:xfrm>
          <a:prstGeom prst="rect">
            <a:avLst/>
          </a:prstGeom>
          <a:ln>
            <a:noFill/>
          </a:ln>
        </p:spPr>
      </p:pic>
      <p:pic>
        <p:nvPicPr>
          <p:cNvPr id="51" name="Picture 50" descr="A collage of different animals&#10;&#10;Description automatically generated">
            <a:extLst>
              <a:ext uri="{FF2B5EF4-FFF2-40B4-BE49-F238E27FC236}">
                <a16:creationId xmlns:a16="http://schemas.microsoft.com/office/drawing/2014/main" id="{8CE48FBB-A33B-CD9A-7AFF-063505E78E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1616" y="4847531"/>
            <a:ext cx="2695136" cy="1516014"/>
          </a:xfrm>
          <a:prstGeom prst="rect">
            <a:avLst/>
          </a:prstGeom>
        </p:spPr>
      </p:pic>
      <p:pic>
        <p:nvPicPr>
          <p:cNvPr id="89" name="Picture 88" descr="A group of globes with continents&#10;&#10;Description automatically generated">
            <a:extLst>
              <a:ext uri="{FF2B5EF4-FFF2-40B4-BE49-F238E27FC236}">
                <a16:creationId xmlns:a16="http://schemas.microsoft.com/office/drawing/2014/main" id="{469EDA4E-9F09-22EF-C4E3-DECAAF0BC8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967" y="1127327"/>
            <a:ext cx="2763707" cy="1554585"/>
          </a:xfrm>
          <a:prstGeom prst="rect">
            <a:avLst/>
          </a:prstGeom>
        </p:spPr>
      </p:pic>
      <p:pic>
        <p:nvPicPr>
          <p:cNvPr id="72" name="Picture 71" descr="A collage of desert plants and a snake&#10;&#10;Description automatically generated">
            <a:extLst>
              <a:ext uri="{FF2B5EF4-FFF2-40B4-BE49-F238E27FC236}">
                <a16:creationId xmlns:a16="http://schemas.microsoft.com/office/drawing/2014/main" id="{6407232D-C986-EAB6-C29B-31C09DD63B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6199" y="2935537"/>
            <a:ext cx="2723166" cy="1531781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D73E9289-E66B-EB59-E2AC-1B572034F83B}"/>
              </a:ext>
            </a:extLst>
          </p:cNvPr>
          <p:cNvSpPr txBox="1"/>
          <p:nvPr/>
        </p:nvSpPr>
        <p:spPr>
          <a:xfrm>
            <a:off x="6970202" y="986461"/>
            <a:ext cx="2699163" cy="285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Oceans of the world</a:t>
            </a:r>
          </a:p>
        </p:txBody>
      </p:sp>
      <p:sp>
        <p:nvSpPr>
          <p:cNvPr id="87" name="Rounded Rectangle 86">
            <a:extLst>
              <a:ext uri="{FF2B5EF4-FFF2-40B4-BE49-F238E27FC236}">
                <a16:creationId xmlns:a16="http://schemas.microsoft.com/office/drawing/2014/main" id="{8530A7A6-ECCE-EDBB-D188-E35258B710A9}"/>
              </a:ext>
            </a:extLst>
          </p:cNvPr>
          <p:cNvSpPr/>
          <p:nvPr/>
        </p:nvSpPr>
        <p:spPr>
          <a:xfrm>
            <a:off x="6857174" y="1037994"/>
            <a:ext cx="2863955" cy="1614307"/>
          </a:xfrm>
          <a:prstGeom prst="roundRect">
            <a:avLst>
              <a:gd name="adj" fmla="val 2197"/>
            </a:avLst>
          </a:prstGeom>
          <a:noFill/>
          <a:ln w="19050">
            <a:solidFill>
              <a:srgbClr val="14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4103A"/>
              </a:solidFill>
            </a:endParaRPr>
          </a:p>
        </p:txBody>
      </p:sp>
      <p:pic>
        <p:nvPicPr>
          <p:cNvPr id="91" name="Picture 90" descr="A map of the continent&#10;&#10;Description automatically generated">
            <a:extLst>
              <a:ext uri="{FF2B5EF4-FFF2-40B4-BE49-F238E27FC236}">
                <a16:creationId xmlns:a16="http://schemas.microsoft.com/office/drawing/2014/main" id="{063F0744-B270-3785-AA42-6BE71C42567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48560" y="5044574"/>
            <a:ext cx="1291763" cy="1231200"/>
          </a:xfrm>
          <a:prstGeom prst="rect">
            <a:avLst/>
          </a:prstGeom>
        </p:spPr>
      </p:pic>
      <p:pic>
        <p:nvPicPr>
          <p:cNvPr id="93" name="Picture 92" descr="A map of the north america&#10;&#10;Description automatically generated">
            <a:extLst>
              <a:ext uri="{FF2B5EF4-FFF2-40B4-BE49-F238E27FC236}">
                <a16:creationId xmlns:a16="http://schemas.microsoft.com/office/drawing/2014/main" id="{F3826426-D587-0C00-2EA7-354A95799BB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48561" y="3761993"/>
            <a:ext cx="1291763" cy="1231200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id="{55E755A1-86E1-F07B-0960-A5446331E174}"/>
              </a:ext>
            </a:extLst>
          </p:cNvPr>
          <p:cNvSpPr txBox="1"/>
          <p:nvPr/>
        </p:nvSpPr>
        <p:spPr>
          <a:xfrm>
            <a:off x="2953283" y="5568549"/>
            <a:ext cx="2251619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The equator is the line geographers draw which splits the northern and southern hemispheres. It is very hot and humid here.</a:t>
            </a:r>
          </a:p>
        </p:txBody>
      </p:sp>
      <p:sp>
        <p:nvSpPr>
          <p:cNvPr id="36" name="TextBox 8">
            <a:extLst>
              <a:ext uri="{FF2B5EF4-FFF2-40B4-BE49-F238E27FC236}">
                <a16:creationId xmlns:a16="http://schemas.microsoft.com/office/drawing/2014/main" id="{7B06E8D2-3E40-712E-8926-4592EFF2A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0820" y="6650038"/>
            <a:ext cx="2957855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en-US" sz="8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Developing Experts Copyright 2025 All Rights Reserved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4B64130-6AEC-BB3D-E069-C6FFAE87C204}"/>
              </a:ext>
            </a:extLst>
          </p:cNvPr>
          <p:cNvCxnSpPr>
            <a:cxnSpLocks/>
          </p:cNvCxnSpPr>
          <p:nvPr/>
        </p:nvCxnSpPr>
        <p:spPr>
          <a:xfrm>
            <a:off x="152400" y="6613525"/>
            <a:ext cx="9471025" cy="0"/>
          </a:xfrm>
          <a:prstGeom prst="line">
            <a:avLst/>
          </a:prstGeom>
          <a:ln w="28575">
            <a:solidFill>
              <a:srgbClr val="130E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6" descr="A blue square with white letters&#10;&#10;Description automatically generated">
            <a:extLst>
              <a:ext uri="{FF2B5EF4-FFF2-40B4-BE49-F238E27FC236}">
                <a16:creationId xmlns:a16="http://schemas.microsoft.com/office/drawing/2014/main" id="{8A4F97C2-5D55-0F03-B612-F9C2131C4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3988" y="57493"/>
            <a:ext cx="8128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9">
            <a:extLst>
              <a:ext uri="{FF2B5EF4-FFF2-40B4-BE49-F238E27FC236}">
                <a16:creationId xmlns:a16="http://schemas.microsoft.com/office/drawing/2014/main" id="{0E6B6D96-2E30-32C9-BBA3-554E94F07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6788" y="130634"/>
            <a:ext cx="428177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Knowledge Organiser: Year 1 - The World</a:t>
            </a:r>
            <a:endParaRPr lang="en-US" altLang="en-US" sz="1600" dirty="0">
              <a:solidFill>
                <a:srgbClr val="130E3C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6" name="Picture 5" descr="A blue square with a globe and text&#10;&#10;Description automatically generated">
            <a:extLst>
              <a:ext uri="{FF2B5EF4-FFF2-40B4-BE49-F238E27FC236}">
                <a16:creationId xmlns:a16="http://schemas.microsoft.com/office/drawing/2014/main" id="{0F791E1F-E41F-5205-2088-41553D447F6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3807" y="69068"/>
            <a:ext cx="869251" cy="782326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590F6D5-313D-6604-CA1C-A1C48CD591A5}"/>
              </a:ext>
            </a:extLst>
          </p:cNvPr>
          <p:cNvCxnSpPr>
            <a:cxnSpLocks/>
          </p:cNvCxnSpPr>
          <p:nvPr/>
        </p:nvCxnSpPr>
        <p:spPr>
          <a:xfrm>
            <a:off x="113464" y="917706"/>
            <a:ext cx="9679070" cy="0"/>
          </a:xfrm>
          <a:prstGeom prst="line">
            <a:avLst/>
          </a:prstGeom>
          <a:ln w="28575">
            <a:solidFill>
              <a:srgbClr val="130E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75950A7A-CD89-6F53-7AD4-BE38B6BB0367}"/>
              </a:ext>
            </a:extLst>
          </p:cNvPr>
          <p:cNvSpPr txBox="1"/>
          <p:nvPr/>
        </p:nvSpPr>
        <p:spPr>
          <a:xfrm>
            <a:off x="870926" y="2398005"/>
            <a:ext cx="176087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2. What are oceans?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9BC2CC8-DCBB-0EA3-4FCA-1C72696DCB3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026" y="2244834"/>
            <a:ext cx="626723" cy="59936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34A4FC8A-C022-1FFC-3FED-E1CAFDA31252}"/>
              </a:ext>
            </a:extLst>
          </p:cNvPr>
          <p:cNvSpPr/>
          <p:nvPr/>
        </p:nvSpPr>
        <p:spPr>
          <a:xfrm>
            <a:off x="110797" y="2183444"/>
            <a:ext cx="2661724" cy="725509"/>
          </a:xfrm>
          <a:prstGeom prst="roundRect">
            <a:avLst>
              <a:gd name="adj" fmla="val 3922"/>
            </a:avLst>
          </a:prstGeom>
          <a:noFill/>
          <a:ln w="28575"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59F8A01-1E6F-0652-4679-63E19D4A834D}"/>
              </a:ext>
            </a:extLst>
          </p:cNvPr>
          <p:cNvSpPr txBox="1"/>
          <p:nvPr/>
        </p:nvSpPr>
        <p:spPr>
          <a:xfrm>
            <a:off x="846412" y="1569586"/>
            <a:ext cx="199987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1. What are continents?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08417E-FABE-0F9A-AA48-AB46219B7B8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249" y="1412126"/>
            <a:ext cx="621265" cy="618459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B21862B2-87EC-FC1F-97E8-49ADE41157E3}"/>
              </a:ext>
            </a:extLst>
          </p:cNvPr>
          <p:cNvSpPr/>
          <p:nvPr/>
        </p:nvSpPr>
        <p:spPr>
          <a:xfrm>
            <a:off x="85742" y="1358855"/>
            <a:ext cx="2661724" cy="714757"/>
          </a:xfrm>
          <a:prstGeom prst="roundRect">
            <a:avLst>
              <a:gd name="adj" fmla="val 6605"/>
            </a:avLst>
          </a:prstGeom>
          <a:noFill/>
          <a:ln w="28575"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ED52ADD-97E4-F9D1-E9D7-221EE0C13624}"/>
              </a:ext>
            </a:extLst>
          </p:cNvPr>
          <p:cNvSpPr txBox="1"/>
          <p:nvPr/>
        </p:nvSpPr>
        <p:spPr>
          <a:xfrm>
            <a:off x="870544" y="3152914"/>
            <a:ext cx="198559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3. What is it like in the North and South Poles?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64E0580-7946-4D29-8A94-FA2D04C93B0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6635" y="3078513"/>
            <a:ext cx="636997" cy="63216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65D00D68-3763-EB99-855B-DE06DE45078C}"/>
              </a:ext>
            </a:extLst>
          </p:cNvPr>
          <p:cNvSpPr/>
          <p:nvPr/>
        </p:nvSpPr>
        <p:spPr>
          <a:xfrm>
            <a:off x="110796" y="3031382"/>
            <a:ext cx="2661724" cy="730767"/>
          </a:xfrm>
          <a:prstGeom prst="roundRect">
            <a:avLst>
              <a:gd name="adj" fmla="val 6825"/>
            </a:avLst>
          </a:prstGeom>
          <a:noFill/>
          <a:ln w="28575"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0DBC6B7-B0DB-6A9B-E132-E53C9994AD93}"/>
              </a:ext>
            </a:extLst>
          </p:cNvPr>
          <p:cNvSpPr txBox="1"/>
          <p:nvPr/>
        </p:nvSpPr>
        <p:spPr>
          <a:xfrm>
            <a:off x="866554" y="4097341"/>
            <a:ext cx="199670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4. What is the equator?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C81D7EB-CCB8-AD63-CA86-48A433CF730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202" y="3974296"/>
            <a:ext cx="636120" cy="51428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39ED1391-84F3-13CD-2DD4-F18FC05C6504}"/>
              </a:ext>
            </a:extLst>
          </p:cNvPr>
          <p:cNvSpPr/>
          <p:nvPr/>
        </p:nvSpPr>
        <p:spPr>
          <a:xfrm>
            <a:off x="113464" y="3882961"/>
            <a:ext cx="2661724" cy="712705"/>
          </a:xfrm>
          <a:prstGeom prst="roundRect">
            <a:avLst>
              <a:gd name="adj" fmla="val 4325"/>
            </a:avLst>
          </a:prstGeom>
          <a:noFill/>
          <a:ln w="28575"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5D3BC2A-A688-2CD0-55D8-FB6E3988F7C8}"/>
              </a:ext>
            </a:extLst>
          </p:cNvPr>
          <p:cNvSpPr txBox="1"/>
          <p:nvPr/>
        </p:nvSpPr>
        <p:spPr>
          <a:xfrm>
            <a:off x="855980" y="4865964"/>
            <a:ext cx="188302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5. How are rainforests and deserts different?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C2913F6-41FF-6972-1E8E-E6A97AB7C17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545" y="4786802"/>
            <a:ext cx="667822" cy="64633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4AF8531-F9B9-C81C-118A-AA9A2AE5C414}"/>
              </a:ext>
            </a:extLst>
          </p:cNvPr>
          <p:cNvSpPr/>
          <p:nvPr/>
        </p:nvSpPr>
        <p:spPr>
          <a:xfrm>
            <a:off x="113464" y="4723556"/>
            <a:ext cx="2661724" cy="743840"/>
          </a:xfrm>
          <a:prstGeom prst="roundRect">
            <a:avLst>
              <a:gd name="adj" fmla="val 4236"/>
            </a:avLst>
          </a:prstGeom>
          <a:noFill/>
          <a:ln w="28575"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F0EDE8D-E3D5-6E5A-FF96-9E72E8B25C43}"/>
              </a:ext>
            </a:extLst>
          </p:cNvPr>
          <p:cNvSpPr txBox="1"/>
          <p:nvPr/>
        </p:nvSpPr>
        <p:spPr>
          <a:xfrm>
            <a:off x="830413" y="5676946"/>
            <a:ext cx="190859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6. Assessment: What do we know about the world?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BEC2819-A72B-6503-21D5-859F9ED5A233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241" y="5656855"/>
            <a:ext cx="647273" cy="64633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D0E34D9-D395-AF94-7A2D-D590EBB4702F}"/>
              </a:ext>
            </a:extLst>
          </p:cNvPr>
          <p:cNvSpPr/>
          <p:nvPr/>
        </p:nvSpPr>
        <p:spPr>
          <a:xfrm>
            <a:off x="113464" y="5577125"/>
            <a:ext cx="2661724" cy="812368"/>
          </a:xfrm>
          <a:prstGeom prst="roundRect">
            <a:avLst>
              <a:gd name="adj" fmla="val 4020"/>
            </a:avLst>
          </a:prstGeom>
          <a:noFill/>
          <a:ln w="28575"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2C4B98BE-34D8-BFAE-B43A-C424877E5FDF}"/>
              </a:ext>
            </a:extLst>
          </p:cNvPr>
          <p:cNvSpPr/>
          <p:nvPr/>
        </p:nvSpPr>
        <p:spPr>
          <a:xfrm>
            <a:off x="7352431" y="3539748"/>
            <a:ext cx="622500" cy="114076"/>
          </a:xfrm>
          <a:prstGeom prst="roundRect">
            <a:avLst/>
          </a:prstGeom>
          <a:solidFill>
            <a:srgbClr val="14103A"/>
          </a:solidFill>
          <a:ln>
            <a:solidFill>
              <a:srgbClr val="14103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" dirty="0">
                <a:latin typeface="Arial Rounded MT Bold" panose="020F0704030504030204" pitchFamily="34" charset="77"/>
              </a:rPr>
              <a:t>sidewinder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4D6615D-04BB-0819-8870-E02E4030F51B}"/>
              </a:ext>
            </a:extLst>
          </p:cNvPr>
          <p:cNvSpPr/>
          <p:nvPr/>
        </p:nvSpPr>
        <p:spPr>
          <a:xfrm>
            <a:off x="8804695" y="3539748"/>
            <a:ext cx="425116" cy="114076"/>
          </a:xfrm>
          <a:prstGeom prst="roundRect">
            <a:avLst/>
          </a:prstGeom>
          <a:solidFill>
            <a:srgbClr val="14103A"/>
          </a:solidFill>
          <a:ln>
            <a:solidFill>
              <a:srgbClr val="14103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" dirty="0">
                <a:latin typeface="Arial Rounded MT Bold" panose="020F0704030504030204" pitchFamily="34" charset="77"/>
              </a:rPr>
              <a:t>camel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74EA274B-1891-4AB7-47FC-655BF1FAC859}"/>
              </a:ext>
            </a:extLst>
          </p:cNvPr>
          <p:cNvSpPr/>
          <p:nvPr/>
        </p:nvSpPr>
        <p:spPr>
          <a:xfrm>
            <a:off x="7352431" y="3737046"/>
            <a:ext cx="622500" cy="114076"/>
          </a:xfrm>
          <a:prstGeom prst="roundRect">
            <a:avLst/>
          </a:prstGeom>
          <a:solidFill>
            <a:srgbClr val="14103A"/>
          </a:solidFill>
          <a:ln>
            <a:solidFill>
              <a:srgbClr val="14103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" dirty="0">
                <a:latin typeface="Arial Rounded MT Bold" panose="020F0704030504030204" pitchFamily="34" charset="77"/>
              </a:rPr>
              <a:t>aloe vera 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14515407-6720-D390-4E58-E2CADFFE6A56}"/>
              </a:ext>
            </a:extLst>
          </p:cNvPr>
          <p:cNvSpPr/>
          <p:nvPr/>
        </p:nvSpPr>
        <p:spPr>
          <a:xfrm>
            <a:off x="8664268" y="3736915"/>
            <a:ext cx="710972" cy="120599"/>
          </a:xfrm>
          <a:prstGeom prst="roundRect">
            <a:avLst/>
          </a:prstGeom>
          <a:solidFill>
            <a:srgbClr val="14103A"/>
          </a:solidFill>
          <a:ln>
            <a:solidFill>
              <a:srgbClr val="14103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" dirty="0">
                <a:latin typeface="Arial Rounded MT Bold" panose="020F0704030504030204" pitchFamily="34" charset="77"/>
              </a:rPr>
              <a:t>barrel cactus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B75EB1B8-D03A-53A3-4AF2-6AEA19924CE5}"/>
              </a:ext>
            </a:extLst>
          </p:cNvPr>
          <p:cNvSpPr/>
          <p:nvPr/>
        </p:nvSpPr>
        <p:spPr>
          <a:xfrm>
            <a:off x="7373409" y="5446672"/>
            <a:ext cx="492654" cy="105485"/>
          </a:xfrm>
          <a:prstGeom prst="roundRect">
            <a:avLst/>
          </a:prstGeom>
          <a:solidFill>
            <a:srgbClr val="14103A"/>
          </a:solidFill>
          <a:ln>
            <a:solidFill>
              <a:srgbClr val="14103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" dirty="0">
                <a:latin typeface="Arial Rounded MT Bold" panose="020F0704030504030204" pitchFamily="34" charset="77"/>
              </a:rPr>
              <a:t>macaw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0A1DB0F6-FD90-6C41-AF13-7AB397D2C75D}"/>
              </a:ext>
            </a:extLst>
          </p:cNvPr>
          <p:cNvSpPr/>
          <p:nvPr/>
        </p:nvSpPr>
        <p:spPr>
          <a:xfrm>
            <a:off x="8608698" y="5431742"/>
            <a:ext cx="783113" cy="123691"/>
          </a:xfrm>
          <a:prstGeom prst="roundRect">
            <a:avLst/>
          </a:prstGeom>
          <a:solidFill>
            <a:srgbClr val="14103A"/>
          </a:solidFill>
          <a:ln>
            <a:solidFill>
              <a:srgbClr val="14103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" dirty="0">
                <a:latin typeface="Arial Rounded MT Bold" panose="020F0704030504030204" pitchFamily="34" charset="77"/>
              </a:rPr>
              <a:t>howler monkey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76596913-FB5A-014B-044C-E1F5C51AE8D7}"/>
              </a:ext>
            </a:extLst>
          </p:cNvPr>
          <p:cNvSpPr/>
          <p:nvPr/>
        </p:nvSpPr>
        <p:spPr>
          <a:xfrm>
            <a:off x="7283423" y="5635242"/>
            <a:ext cx="722708" cy="132216"/>
          </a:xfrm>
          <a:prstGeom prst="roundRect">
            <a:avLst/>
          </a:prstGeom>
          <a:solidFill>
            <a:srgbClr val="14103A"/>
          </a:solidFill>
          <a:ln>
            <a:solidFill>
              <a:srgbClr val="14103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" dirty="0">
                <a:latin typeface="Arial Rounded MT Bold" panose="020F0704030504030204" pitchFamily="34" charset="77"/>
              </a:rPr>
              <a:t>Venus flytrap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2899EA6A-E359-6CC1-7574-5454B5666929}"/>
              </a:ext>
            </a:extLst>
          </p:cNvPr>
          <p:cNvSpPr/>
          <p:nvPr/>
        </p:nvSpPr>
        <p:spPr>
          <a:xfrm>
            <a:off x="8742145" y="5630401"/>
            <a:ext cx="546835" cy="123691"/>
          </a:xfrm>
          <a:prstGeom prst="roundRect">
            <a:avLst/>
          </a:prstGeom>
          <a:solidFill>
            <a:srgbClr val="14103A"/>
          </a:solidFill>
          <a:ln>
            <a:solidFill>
              <a:srgbClr val="14103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" dirty="0">
                <a:latin typeface="Arial Rounded MT Bold" panose="020F0704030504030204" pitchFamily="34" charset="77"/>
              </a:rPr>
              <a:t>bamboo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17E4268-715A-7735-E108-8A0FFCBC8D76}"/>
              </a:ext>
            </a:extLst>
          </p:cNvPr>
          <p:cNvSpPr txBox="1"/>
          <p:nvPr/>
        </p:nvSpPr>
        <p:spPr>
          <a:xfrm>
            <a:off x="3508118" y="661892"/>
            <a:ext cx="61879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Careers connected to this unit: meteorologist,  weather forecaster, climatologist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B3E6D36-1C2F-FCC3-8AD8-9EAC52F7636D}"/>
              </a:ext>
            </a:extLst>
          </p:cNvPr>
          <p:cNvSpPr txBox="1"/>
          <p:nvPr/>
        </p:nvSpPr>
        <p:spPr>
          <a:xfrm>
            <a:off x="2938362" y="1021287"/>
            <a:ext cx="382245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Continents of the world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66C9BF24-3BFA-BE35-EF1A-174C2FC4B45F}"/>
              </a:ext>
            </a:extLst>
          </p:cNvPr>
          <p:cNvSpPr/>
          <p:nvPr/>
        </p:nvSpPr>
        <p:spPr>
          <a:xfrm>
            <a:off x="2922589" y="1037994"/>
            <a:ext cx="3850965" cy="2248833"/>
          </a:xfrm>
          <a:prstGeom prst="roundRect">
            <a:avLst>
              <a:gd name="adj" fmla="val 2197"/>
            </a:avLst>
          </a:prstGeom>
          <a:noFill/>
          <a:ln w="19050">
            <a:solidFill>
              <a:srgbClr val="14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4103A"/>
              </a:solidFill>
            </a:endParaRPr>
          </a:p>
        </p:txBody>
      </p:sp>
      <p:pic>
        <p:nvPicPr>
          <p:cNvPr id="59" name="Picture 58" descr="A group of colorful maps&#10;&#10;Description automatically generated">
            <a:extLst>
              <a:ext uri="{FF2B5EF4-FFF2-40B4-BE49-F238E27FC236}">
                <a16:creationId xmlns:a16="http://schemas.microsoft.com/office/drawing/2014/main" id="{FEC9FCAE-6DCF-DCA5-A2B3-13FECE1A75FE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0656" y="1239620"/>
            <a:ext cx="2898741" cy="203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05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101">
            <a:extLst>
              <a:ext uri="{FF2B5EF4-FFF2-40B4-BE49-F238E27FC236}">
                <a16:creationId xmlns:a16="http://schemas.microsoft.com/office/drawing/2014/main" id="{C66B4206-E1B4-00DA-326D-1E6E9C91BA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006781"/>
              </p:ext>
            </p:extLst>
          </p:nvPr>
        </p:nvGraphicFramePr>
        <p:xfrm>
          <a:off x="153988" y="1429533"/>
          <a:ext cx="9638546" cy="49963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8903">
                  <a:extLst>
                    <a:ext uri="{9D8B030D-6E8A-4147-A177-3AD203B41FA5}">
                      <a16:colId xmlns:a16="http://schemas.microsoft.com/office/drawing/2014/main" val="1483215143"/>
                    </a:ext>
                  </a:extLst>
                </a:gridCol>
                <a:gridCol w="7949643">
                  <a:extLst>
                    <a:ext uri="{9D8B030D-6E8A-4147-A177-3AD203B41FA5}">
                      <a16:colId xmlns:a16="http://schemas.microsoft.com/office/drawing/2014/main" val="2925171619"/>
                    </a:ext>
                  </a:extLst>
                </a:gridCol>
              </a:tblGrid>
              <a:tr h="62454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world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the planet we live on, called the Earth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8030005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continent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 very large area of land made up of different countries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4247378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country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 big area of land with its own rules and leaders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4023632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North Pole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 very cold place in the Arctic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2613245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South Pole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 very cold place in Antarctica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8498645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Equator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an area that goes around the middle of the Earth where it is warm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7258047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climate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the usual weather a place has over a long time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0783738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ocean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</a:rPr>
                        <a:t>a large deep body of salt water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7298488"/>
                  </a:ext>
                </a:extLst>
              </a:tr>
            </a:tbl>
          </a:graphicData>
        </a:graphic>
      </p:graphicFrame>
      <p:pic>
        <p:nvPicPr>
          <p:cNvPr id="29" name="Picture 28" descr="Icon&#10;&#10;Description automatically generated">
            <a:extLst>
              <a:ext uri="{FF2B5EF4-FFF2-40B4-BE49-F238E27FC236}">
                <a16:creationId xmlns:a16="http://schemas.microsoft.com/office/drawing/2014/main" id="{D6A5873E-3B1D-8504-7040-862105B261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9007" y="693785"/>
            <a:ext cx="486961" cy="462643"/>
          </a:xfrm>
          <a:prstGeom prst="rect">
            <a:avLst/>
          </a:prstGeom>
        </p:spPr>
      </p:pic>
      <p:sp>
        <p:nvSpPr>
          <p:cNvPr id="42" name="TextBox 8">
            <a:extLst>
              <a:ext uri="{FF2B5EF4-FFF2-40B4-BE49-F238E27FC236}">
                <a16:creationId xmlns:a16="http://schemas.microsoft.com/office/drawing/2014/main" id="{8AF23771-24B5-5093-4EA8-FD4D1B80D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760" y="6650038"/>
            <a:ext cx="3256915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en-US" sz="8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Developing Experts Copyright 2025 All Rights Reserved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D58CB0F9-9D19-A661-75C5-44E7A10BA6C9}"/>
              </a:ext>
            </a:extLst>
          </p:cNvPr>
          <p:cNvCxnSpPr>
            <a:cxnSpLocks/>
          </p:cNvCxnSpPr>
          <p:nvPr/>
        </p:nvCxnSpPr>
        <p:spPr>
          <a:xfrm>
            <a:off x="152400" y="6613525"/>
            <a:ext cx="9471025" cy="0"/>
          </a:xfrm>
          <a:prstGeom prst="line">
            <a:avLst/>
          </a:prstGeom>
          <a:ln w="28575">
            <a:solidFill>
              <a:srgbClr val="130E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4">
            <a:extLst>
              <a:ext uri="{FF2B5EF4-FFF2-40B4-BE49-F238E27FC236}">
                <a16:creationId xmlns:a16="http://schemas.microsoft.com/office/drawing/2014/main" id="{C449032D-442D-BF50-F5CE-C888AE130C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0396" y="736147"/>
            <a:ext cx="1044575" cy="1778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554">
                <a:solidFill>
                  <a:schemeClr val="bg1"/>
                </a:solidFill>
                <a:latin typeface="Arial Rounded MT Bold" panose="020F0704030504030204" pitchFamily="34" charset="77"/>
              </a:rPr>
              <a:t>Session 2</a:t>
            </a:r>
          </a:p>
        </p:txBody>
      </p:sp>
      <p:pic>
        <p:nvPicPr>
          <p:cNvPr id="7" name="Picture 6" descr="A blue square with white letters&#10;&#10;Description automatically generated">
            <a:extLst>
              <a:ext uri="{FF2B5EF4-FFF2-40B4-BE49-F238E27FC236}">
                <a16:creationId xmlns:a16="http://schemas.microsoft.com/office/drawing/2014/main" id="{6C149FC1-1506-FD93-C72E-45F9D3931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3988" y="57493"/>
            <a:ext cx="8128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9">
            <a:extLst>
              <a:ext uri="{FF2B5EF4-FFF2-40B4-BE49-F238E27FC236}">
                <a16:creationId xmlns:a16="http://schemas.microsoft.com/office/drawing/2014/main" id="{59934D99-6EE0-B317-4628-6E86378811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6788" y="130634"/>
            <a:ext cx="3516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14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Year 1: The World </a:t>
            </a:r>
          </a:p>
          <a:p>
            <a:pPr eaLnBrk="1" hangingPunct="1"/>
            <a:r>
              <a:rPr lang="en-GB" altLang="en-US" sz="16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Knowledge Organiser: The World</a:t>
            </a:r>
            <a:endParaRPr lang="en-US" altLang="en-US" sz="1600" dirty="0">
              <a:solidFill>
                <a:srgbClr val="130E3C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9" name="Picture 8" descr="A blue square with a globe and text&#10;&#10;Description automatically generated">
            <a:extLst>
              <a:ext uri="{FF2B5EF4-FFF2-40B4-BE49-F238E27FC236}">
                <a16:creationId xmlns:a16="http://schemas.microsoft.com/office/drawing/2014/main" id="{5DADF4AC-9B9D-DFE9-DC78-0DF6B1ED92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3807" y="69068"/>
            <a:ext cx="869251" cy="782326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39CECC3-331A-756E-5966-EE83577D4051}"/>
              </a:ext>
            </a:extLst>
          </p:cNvPr>
          <p:cNvCxnSpPr>
            <a:cxnSpLocks/>
          </p:cNvCxnSpPr>
          <p:nvPr/>
        </p:nvCxnSpPr>
        <p:spPr>
          <a:xfrm>
            <a:off x="113464" y="917706"/>
            <a:ext cx="9679070" cy="0"/>
          </a:xfrm>
          <a:prstGeom prst="line">
            <a:avLst/>
          </a:prstGeom>
          <a:ln w="28575">
            <a:solidFill>
              <a:srgbClr val="130E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Ribbon: Tilted Down 2">
            <a:extLst>
              <a:ext uri="{FF2B5EF4-FFF2-40B4-BE49-F238E27FC236}">
                <a16:creationId xmlns:a16="http://schemas.microsoft.com/office/drawing/2014/main" id="{9D720C50-B7DE-5A5A-44DD-5C9322BA09F9}"/>
              </a:ext>
            </a:extLst>
          </p:cNvPr>
          <p:cNvSpPr/>
          <p:nvPr/>
        </p:nvSpPr>
        <p:spPr>
          <a:xfrm>
            <a:off x="3389810" y="1013184"/>
            <a:ext cx="3126377" cy="320871"/>
          </a:xfrm>
          <a:prstGeom prst="ribbon">
            <a:avLst/>
          </a:prstGeom>
          <a:solidFill>
            <a:srgbClr val="14103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Google Shape;234;p3">
            <a:extLst>
              <a:ext uri="{FF2B5EF4-FFF2-40B4-BE49-F238E27FC236}">
                <a16:creationId xmlns:a16="http://schemas.microsoft.com/office/drawing/2014/main" id="{6EDB5B08-CDD7-ECB4-FA9A-D31502BE0700}"/>
              </a:ext>
            </a:extLst>
          </p:cNvPr>
          <p:cNvSpPr txBox="1"/>
          <p:nvPr/>
        </p:nvSpPr>
        <p:spPr>
          <a:xfrm>
            <a:off x="4253778" y="1033660"/>
            <a:ext cx="1566518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 Rounded"/>
              <a:buNone/>
            </a:pPr>
            <a:r>
              <a:rPr lang="en-GB" sz="1400" i="0" u="none" strike="noStrike" cap="none" dirty="0">
                <a:solidFill>
                  <a:srgbClr val="FFFFFF"/>
                </a:solidFill>
                <a:latin typeface="Arial Rounded MT Bold" panose="020F0704030504030204" pitchFamily="34" charset="77"/>
                <a:ea typeface="Arial Rounded"/>
                <a:cs typeface="Arial Rounded"/>
                <a:sym typeface="Arial Rounded"/>
              </a:rPr>
              <a:t>Rocket Words</a:t>
            </a:r>
            <a:endParaRPr dirty="0">
              <a:latin typeface="Arial Rounded MT Bold" panose="020F0704030504030204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96051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AFA5E-343B-4C57-BF90-BDD27138C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8332" y="2534586"/>
            <a:ext cx="8543925" cy="1325563"/>
          </a:xfrm>
        </p:spPr>
        <p:txBody>
          <a:bodyPr/>
          <a:lstStyle/>
          <a:p>
            <a:r>
              <a:rPr lang="en-GB" dirty="0">
                <a:latin typeface="Letter-join Print Plus 4" panose="02000805000000020003" pitchFamily="50" charset="0"/>
              </a:rPr>
              <a:t>History</a:t>
            </a:r>
          </a:p>
        </p:txBody>
      </p:sp>
    </p:spTree>
    <p:extLst>
      <p:ext uri="{BB962C8B-B14F-4D97-AF65-F5344CB8AC3E}">
        <p14:creationId xmlns:p14="http://schemas.microsoft.com/office/powerpoint/2010/main" val="31008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D4DAB90-E1BD-2877-B009-4519CDD9CA34}"/>
              </a:ext>
            </a:extLst>
          </p:cNvPr>
          <p:cNvSpPr/>
          <p:nvPr/>
        </p:nvSpPr>
        <p:spPr>
          <a:xfrm>
            <a:off x="135987" y="1133588"/>
            <a:ext cx="2639201" cy="215295"/>
          </a:xfrm>
          <a:prstGeom prst="roundRect">
            <a:avLst/>
          </a:prstGeom>
          <a:solidFill>
            <a:srgbClr val="14103A"/>
          </a:solidFill>
          <a:ln>
            <a:solidFill>
              <a:srgbClr val="14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Lesson Sequence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762A9277-5D77-85E7-1B48-4E4DE5ADEFC6}"/>
              </a:ext>
            </a:extLst>
          </p:cNvPr>
          <p:cNvSpPr/>
          <p:nvPr/>
        </p:nvSpPr>
        <p:spPr>
          <a:xfrm>
            <a:off x="2916221" y="3854223"/>
            <a:ext cx="3844599" cy="2649831"/>
          </a:xfrm>
          <a:prstGeom prst="roundRect">
            <a:avLst>
              <a:gd name="adj" fmla="val 2197"/>
            </a:avLst>
          </a:prstGeom>
          <a:noFill/>
          <a:ln w="19050">
            <a:solidFill>
              <a:srgbClr val="14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6" name="TextBox 8">
            <a:extLst>
              <a:ext uri="{FF2B5EF4-FFF2-40B4-BE49-F238E27FC236}">
                <a16:creationId xmlns:a16="http://schemas.microsoft.com/office/drawing/2014/main" id="{7B06E8D2-3E40-712E-8926-4592EFF2A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0820" y="6650038"/>
            <a:ext cx="2957855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en-US" sz="8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Developing Experts Copyright 2026 All Rights Reserved</a:t>
            </a:r>
          </a:p>
        </p:txBody>
      </p:sp>
      <p:pic>
        <p:nvPicPr>
          <p:cNvPr id="3" name="Picture 6" descr="A blue square with white letters&#10;&#10;Description automatically generated">
            <a:extLst>
              <a:ext uri="{FF2B5EF4-FFF2-40B4-BE49-F238E27FC236}">
                <a16:creationId xmlns:a16="http://schemas.microsoft.com/office/drawing/2014/main" id="{8A4F97C2-5D55-0F03-B612-F9C2131C4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3988" y="68126"/>
            <a:ext cx="8128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9">
            <a:extLst>
              <a:ext uri="{FF2B5EF4-FFF2-40B4-BE49-F238E27FC236}">
                <a16:creationId xmlns:a16="http://schemas.microsoft.com/office/drawing/2014/main" id="{0E6B6D96-2E30-32C9-BBA3-554E94F07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6788" y="166488"/>
            <a:ext cx="71366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r>
              <a:rPr lang="en-GB" altLang="en-US" sz="14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Year 1 – The History </a:t>
            </a:r>
            <a:r>
              <a:rPr lang="en-GB" altLang="en-US" sz="1400">
                <a:solidFill>
                  <a:srgbClr val="130E3C"/>
                </a:solidFill>
                <a:latin typeface="Arial Rounded MT Bold" panose="020F0704030504030204" pitchFamily="34" charset="77"/>
              </a:rPr>
              <a:t>of Toys</a:t>
            </a:r>
            <a:endParaRPr lang="en-US" altLang="en-US" sz="1400" dirty="0">
              <a:solidFill>
                <a:srgbClr val="130E3C"/>
              </a:solidFill>
              <a:latin typeface="Arial Rounded MT Bold" panose="020F0704030504030204" pitchFamily="34" charset="77"/>
            </a:endParaRPr>
          </a:p>
          <a:p>
            <a:pPr eaLnBrk="1" hangingPunct="1"/>
            <a:r>
              <a:rPr lang="en-GB" altLang="en-US" sz="16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Knowledge Organiser 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590F6D5-313D-6604-CA1C-A1C48CD591A5}"/>
              </a:ext>
            </a:extLst>
          </p:cNvPr>
          <p:cNvCxnSpPr>
            <a:cxnSpLocks/>
          </p:cNvCxnSpPr>
          <p:nvPr/>
        </p:nvCxnSpPr>
        <p:spPr>
          <a:xfrm>
            <a:off x="113464" y="970871"/>
            <a:ext cx="9679070" cy="0"/>
          </a:xfrm>
          <a:prstGeom prst="line">
            <a:avLst/>
          </a:prstGeom>
          <a:ln w="28575">
            <a:solidFill>
              <a:srgbClr val="130E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75950A7A-CD89-6F53-7AD4-BE38B6BB0367}"/>
              </a:ext>
            </a:extLst>
          </p:cNvPr>
          <p:cNvSpPr txBox="1"/>
          <p:nvPr/>
        </p:nvSpPr>
        <p:spPr>
          <a:xfrm>
            <a:off x="889101" y="2335004"/>
            <a:ext cx="1980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2. Do toys from the past look the same as toys from today?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34A4FC8A-C022-1FFC-3FED-E1CAFDA31252}"/>
              </a:ext>
            </a:extLst>
          </p:cNvPr>
          <p:cNvSpPr/>
          <p:nvPr/>
        </p:nvSpPr>
        <p:spPr>
          <a:xfrm>
            <a:off x="110797" y="2279141"/>
            <a:ext cx="2661724" cy="725509"/>
          </a:xfrm>
          <a:prstGeom prst="roundRect">
            <a:avLst>
              <a:gd name="adj" fmla="val 3922"/>
            </a:avLst>
          </a:prstGeom>
          <a:noFill/>
          <a:ln w="28575">
            <a:solidFill>
              <a:srgbClr val="14103A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59F8A01-1E6F-0652-4679-63E19D4A834D}"/>
              </a:ext>
            </a:extLst>
          </p:cNvPr>
          <p:cNvSpPr txBox="1"/>
          <p:nvPr/>
        </p:nvSpPr>
        <p:spPr>
          <a:xfrm>
            <a:off x="889101" y="1619941"/>
            <a:ext cx="1841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1. What do ‘past’ and ‘present’ mean?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B21862B2-87EC-FC1F-97E8-49ADE41157E3}"/>
              </a:ext>
            </a:extLst>
          </p:cNvPr>
          <p:cNvSpPr/>
          <p:nvPr/>
        </p:nvSpPr>
        <p:spPr>
          <a:xfrm>
            <a:off x="108846" y="1468362"/>
            <a:ext cx="2661724" cy="714757"/>
          </a:xfrm>
          <a:prstGeom prst="roundRect">
            <a:avLst>
              <a:gd name="adj" fmla="val 6605"/>
            </a:avLst>
          </a:prstGeom>
          <a:noFill/>
          <a:ln w="28575">
            <a:solidFill>
              <a:srgbClr val="14103A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ED52ADD-97E4-F9D1-E9D7-221EE0C13624}"/>
              </a:ext>
            </a:extLst>
          </p:cNvPr>
          <p:cNvSpPr txBox="1"/>
          <p:nvPr/>
        </p:nvSpPr>
        <p:spPr>
          <a:xfrm>
            <a:off x="889101" y="3266066"/>
            <a:ext cx="1931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3. What were old toys made from?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0DBC6B7-B0DB-6A9B-E132-E53C9994AD93}"/>
              </a:ext>
            </a:extLst>
          </p:cNvPr>
          <p:cNvSpPr txBox="1"/>
          <p:nvPr/>
        </p:nvSpPr>
        <p:spPr>
          <a:xfrm>
            <a:off x="889101" y="4089053"/>
            <a:ext cx="1930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4. How have toys changed over time?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39ED1391-84F3-13CD-2DD4-F18FC05C6504}"/>
              </a:ext>
            </a:extLst>
          </p:cNvPr>
          <p:cNvSpPr/>
          <p:nvPr/>
        </p:nvSpPr>
        <p:spPr>
          <a:xfrm>
            <a:off x="113464" y="3978658"/>
            <a:ext cx="2661724" cy="712705"/>
          </a:xfrm>
          <a:prstGeom prst="roundRect">
            <a:avLst>
              <a:gd name="adj" fmla="val 4325"/>
            </a:avLst>
          </a:prstGeom>
          <a:noFill/>
          <a:ln w="28575">
            <a:solidFill>
              <a:srgbClr val="14103A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5D3BC2A-A688-2CD0-55D8-FB6E3988F7C8}"/>
              </a:ext>
            </a:extLst>
          </p:cNvPr>
          <p:cNvSpPr txBox="1"/>
          <p:nvPr/>
        </p:nvSpPr>
        <p:spPr>
          <a:xfrm>
            <a:off x="889101" y="4877644"/>
            <a:ext cx="1805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5. Why did children play differently in the past?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4AF8531-F9B9-C81C-118A-AA9A2AE5C414}"/>
              </a:ext>
            </a:extLst>
          </p:cNvPr>
          <p:cNvSpPr/>
          <p:nvPr/>
        </p:nvSpPr>
        <p:spPr>
          <a:xfrm>
            <a:off x="113464" y="4819253"/>
            <a:ext cx="2661724" cy="743840"/>
          </a:xfrm>
          <a:prstGeom prst="roundRect">
            <a:avLst>
              <a:gd name="adj" fmla="val 4236"/>
            </a:avLst>
          </a:prstGeom>
          <a:noFill/>
          <a:ln w="28575">
            <a:solidFill>
              <a:srgbClr val="14103A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F0EDE8D-E3D5-6E5A-FF96-9E72E8B25C43}"/>
              </a:ext>
            </a:extLst>
          </p:cNvPr>
          <p:cNvSpPr txBox="1"/>
          <p:nvPr/>
        </p:nvSpPr>
        <p:spPr>
          <a:xfrm>
            <a:off x="889101" y="5844139"/>
            <a:ext cx="184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6. Assessment: Are toys better today?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D0E34D9-D395-AF94-7A2D-D590EBB4702F}"/>
              </a:ext>
            </a:extLst>
          </p:cNvPr>
          <p:cNvSpPr/>
          <p:nvPr/>
        </p:nvSpPr>
        <p:spPr>
          <a:xfrm>
            <a:off x="113464" y="5672822"/>
            <a:ext cx="2661724" cy="812368"/>
          </a:xfrm>
          <a:prstGeom prst="roundRect">
            <a:avLst>
              <a:gd name="adj" fmla="val 4020"/>
            </a:avLst>
          </a:prstGeom>
          <a:noFill/>
          <a:ln w="28575">
            <a:solidFill>
              <a:srgbClr val="14103A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17E4268-715A-7735-E108-8A0FFCBC8D76}"/>
              </a:ext>
            </a:extLst>
          </p:cNvPr>
          <p:cNvSpPr txBox="1"/>
          <p:nvPr/>
        </p:nvSpPr>
        <p:spPr>
          <a:xfrm>
            <a:off x="5701088" y="507973"/>
            <a:ext cx="33600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Careers connected to this unit: historian, toy designer, museum curator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B3E6D36-1C2F-FCC3-8AD8-9EAC52F7636D}"/>
              </a:ext>
            </a:extLst>
          </p:cNvPr>
          <p:cNvSpPr txBox="1"/>
          <p:nvPr/>
        </p:nvSpPr>
        <p:spPr>
          <a:xfrm>
            <a:off x="3400108" y="1142614"/>
            <a:ext cx="27046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u="sng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Materials that toys are made from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66C9BF24-3BFA-BE35-EF1A-174C2FC4B45F}"/>
              </a:ext>
            </a:extLst>
          </p:cNvPr>
          <p:cNvSpPr/>
          <p:nvPr/>
        </p:nvSpPr>
        <p:spPr>
          <a:xfrm>
            <a:off x="2922589" y="1133691"/>
            <a:ext cx="3838231" cy="2505088"/>
          </a:xfrm>
          <a:prstGeom prst="roundRect">
            <a:avLst>
              <a:gd name="adj" fmla="val 2353"/>
            </a:avLst>
          </a:prstGeom>
          <a:noFill/>
          <a:ln w="19050">
            <a:solidFill>
              <a:srgbClr val="14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14103A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CE73E5A-7D04-5E2B-F6D7-C58D322FEA5A}"/>
              </a:ext>
            </a:extLst>
          </p:cNvPr>
          <p:cNvCxnSpPr>
            <a:cxnSpLocks/>
          </p:cNvCxnSpPr>
          <p:nvPr/>
        </p:nvCxnSpPr>
        <p:spPr>
          <a:xfrm>
            <a:off x="86606" y="6650038"/>
            <a:ext cx="9679070" cy="0"/>
          </a:xfrm>
          <a:prstGeom prst="line">
            <a:avLst/>
          </a:prstGeom>
          <a:ln w="28575">
            <a:solidFill>
              <a:srgbClr val="130E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0A50EAA-18FC-B6B0-69A6-58E24D38FBF2}"/>
              </a:ext>
            </a:extLst>
          </p:cNvPr>
          <p:cNvSpPr/>
          <p:nvPr/>
        </p:nvSpPr>
        <p:spPr>
          <a:xfrm>
            <a:off x="110797" y="3128714"/>
            <a:ext cx="2661724" cy="725509"/>
          </a:xfrm>
          <a:prstGeom prst="roundRect">
            <a:avLst>
              <a:gd name="adj" fmla="val 3922"/>
            </a:avLst>
          </a:prstGeom>
          <a:noFill/>
          <a:ln w="28575">
            <a:solidFill>
              <a:srgbClr val="14103A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ounded Rectangle 54">
            <a:extLst>
              <a:ext uri="{FF2B5EF4-FFF2-40B4-BE49-F238E27FC236}">
                <a16:creationId xmlns:a16="http://schemas.microsoft.com/office/drawing/2014/main" id="{0D3C9C2F-66F0-A457-7904-43E93EE88F0F}"/>
              </a:ext>
            </a:extLst>
          </p:cNvPr>
          <p:cNvSpPr/>
          <p:nvPr/>
        </p:nvSpPr>
        <p:spPr>
          <a:xfrm>
            <a:off x="6857174" y="1133555"/>
            <a:ext cx="2905165" cy="5374685"/>
          </a:xfrm>
          <a:prstGeom prst="roundRect">
            <a:avLst>
              <a:gd name="adj" fmla="val 2197"/>
            </a:avLst>
          </a:prstGeom>
          <a:noFill/>
          <a:ln w="19050">
            <a:solidFill>
              <a:srgbClr val="14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4FBAFAC-F9A8-F17D-B484-9230C1167B9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>
            <a:fillRect/>
          </a:stretch>
        </p:blipFill>
        <p:spPr>
          <a:xfrm>
            <a:off x="162681" y="1585010"/>
            <a:ext cx="688264" cy="526651"/>
          </a:xfrm>
          <a:prstGeom prst="roundRect">
            <a:avLst>
              <a:gd name="adj" fmla="val 16667"/>
            </a:avLst>
          </a:prstGeom>
          <a:ln w="28575">
            <a:noFill/>
          </a:ln>
          <a:effectLst/>
        </p:spPr>
      </p:pic>
      <p:pic>
        <p:nvPicPr>
          <p:cNvPr id="12" name="Picture 11" descr="A colorful toy with a red and blue top&#10;&#10;AI-generated content may be incorrect.">
            <a:extLst>
              <a:ext uri="{FF2B5EF4-FFF2-40B4-BE49-F238E27FC236}">
                <a16:creationId xmlns:a16="http://schemas.microsoft.com/office/drawing/2014/main" id="{5BE946C8-5A02-A593-CFE3-8463134A5EE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2681" y="2397902"/>
            <a:ext cx="694999" cy="495242"/>
          </a:xfrm>
          <a:prstGeom prst="roundRect">
            <a:avLst>
              <a:gd name="adj" fmla="val 16667"/>
            </a:avLst>
          </a:prstGeom>
          <a:ln w="28575">
            <a:noFill/>
          </a:ln>
          <a:effectLst/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D7E808E-7BE9-3CC4-AEA8-C87231E8E75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2681" y="3231859"/>
            <a:ext cx="695001" cy="524465"/>
          </a:xfrm>
          <a:prstGeom prst="roundRect">
            <a:avLst>
              <a:gd name="adj" fmla="val 16667"/>
            </a:avLst>
          </a:prstGeom>
          <a:ln w="28575">
            <a:noFill/>
          </a:ln>
          <a:effectLst/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748CA98-0635-587A-0873-E132C254334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81" y="4067116"/>
            <a:ext cx="677203" cy="549144"/>
          </a:xfrm>
          <a:prstGeom prst="roundRect">
            <a:avLst>
              <a:gd name="adj" fmla="val 16667"/>
            </a:avLst>
          </a:prstGeom>
          <a:ln w="28575">
            <a:noFill/>
          </a:ln>
          <a:effectLst/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6669C3A-613E-5AC8-FEB6-A173A2C2F18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2681" y="4922586"/>
            <a:ext cx="677203" cy="526026"/>
          </a:xfrm>
          <a:prstGeom prst="roundRect">
            <a:avLst>
              <a:gd name="adj" fmla="val 16667"/>
            </a:avLst>
          </a:prstGeom>
          <a:ln w="28575">
            <a:noFill/>
          </a:ln>
          <a:effectLst/>
        </p:spPr>
      </p:pic>
      <p:pic>
        <p:nvPicPr>
          <p:cNvPr id="32" name="Picture 31" descr="A group of colorful building blocks&#10;&#10;AI-generated content may be incorrect.">
            <a:extLst>
              <a:ext uri="{FF2B5EF4-FFF2-40B4-BE49-F238E27FC236}">
                <a16:creationId xmlns:a16="http://schemas.microsoft.com/office/drawing/2014/main" id="{01445A84-4652-6BAA-9450-68CC3A7D6FFF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81" y="5813611"/>
            <a:ext cx="677203" cy="549721"/>
          </a:xfrm>
          <a:prstGeom prst="roundRect">
            <a:avLst>
              <a:gd name="adj" fmla="val 16667"/>
            </a:avLst>
          </a:prstGeom>
          <a:ln w="28575">
            <a:noFill/>
          </a:ln>
          <a:effectLst/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0D67034-57FC-ABB7-E601-099107981FB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2812" y="0"/>
            <a:ext cx="959722" cy="959722"/>
          </a:xfrm>
          <a:prstGeom prst="rect">
            <a:avLst/>
          </a:prstGeom>
        </p:spPr>
      </p:pic>
      <p:pic>
        <p:nvPicPr>
          <p:cNvPr id="35" name="Picture 34" descr="A wooden spinning top on a white background&#10;&#10;AI-generated content may be incorrect.">
            <a:extLst>
              <a:ext uri="{FF2B5EF4-FFF2-40B4-BE49-F238E27FC236}">
                <a16:creationId xmlns:a16="http://schemas.microsoft.com/office/drawing/2014/main" id="{C5A9AF91-0258-7F7C-6B02-E14208C25FE5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06052" y="1463861"/>
            <a:ext cx="1317113" cy="1214031"/>
          </a:xfrm>
          <a:prstGeom prst="roundRect">
            <a:avLst>
              <a:gd name="adj" fmla="val 10211"/>
            </a:avLst>
          </a:prstGeom>
          <a:ln>
            <a:noFill/>
          </a:ln>
          <a:effectLst/>
        </p:spPr>
      </p:pic>
      <p:pic>
        <p:nvPicPr>
          <p:cNvPr id="43" name="Picture 42" descr="A stack of colorful building blocks&#10;&#10;AI-generated content may be incorrect.">
            <a:extLst>
              <a:ext uri="{FF2B5EF4-FFF2-40B4-BE49-F238E27FC236}">
                <a16:creationId xmlns:a16="http://schemas.microsoft.com/office/drawing/2014/main" id="{DC7C41B7-E7B8-A534-483C-1D1FB7DA804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3436" y="1468362"/>
            <a:ext cx="1317113" cy="1249154"/>
          </a:xfrm>
          <a:prstGeom prst="roundRect">
            <a:avLst>
              <a:gd name="adj" fmla="val 5512"/>
            </a:avLst>
          </a:prstGeom>
          <a:ln>
            <a:noFill/>
          </a:ln>
          <a:effectLst/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B89EDEDC-7215-8765-443F-7C04C7BE8EFA}"/>
              </a:ext>
            </a:extLst>
          </p:cNvPr>
          <p:cNvSpPr txBox="1"/>
          <p:nvPr/>
        </p:nvSpPr>
        <p:spPr>
          <a:xfrm>
            <a:off x="3154179" y="2731063"/>
            <a:ext cx="17251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0"/>
              </a:rPr>
              <a:t>Past toys were mostly made from wood, metal or fabric.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9EF957D-B284-01FB-BDCC-7959CF1A00C3}"/>
              </a:ext>
            </a:extLst>
          </p:cNvPr>
          <p:cNvSpPr txBox="1"/>
          <p:nvPr/>
        </p:nvSpPr>
        <p:spPr>
          <a:xfrm>
            <a:off x="4838520" y="2731062"/>
            <a:ext cx="17251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0"/>
              </a:rPr>
              <a:t>Present toys are often made from plastic and are colourful.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326B80-4E34-079A-5C1C-501D854332F2}"/>
              </a:ext>
            </a:extLst>
          </p:cNvPr>
          <p:cNvSpPr txBox="1"/>
          <p:nvPr/>
        </p:nvSpPr>
        <p:spPr>
          <a:xfrm>
            <a:off x="3649596" y="3873067"/>
            <a:ext cx="2179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u="sng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Changes in toys over time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87A2CA-6A0C-1E87-0125-778BFC8EF16D}"/>
              </a:ext>
            </a:extLst>
          </p:cNvPr>
          <p:cNvSpPr txBox="1"/>
          <p:nvPr/>
        </p:nvSpPr>
        <p:spPr>
          <a:xfrm>
            <a:off x="2827676" y="5563093"/>
            <a:ext cx="1725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0"/>
              </a:rPr>
              <a:t>Toys in the past were usually simple and handmade.</a:t>
            </a:r>
          </a:p>
        </p:txBody>
      </p:sp>
      <p:pic>
        <p:nvPicPr>
          <p:cNvPr id="13" name="Picture 12" descr="A baby doll sitting on a couch&#10;&#10;AI-generated content may be incorrect.">
            <a:extLst>
              <a:ext uri="{FF2B5EF4-FFF2-40B4-BE49-F238E27FC236}">
                <a16:creationId xmlns:a16="http://schemas.microsoft.com/office/drawing/2014/main" id="{B74A7DAD-6A3A-29EB-F448-80C073E15DB2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8584"/>
          <a:stretch>
            <a:fillRect/>
          </a:stretch>
        </p:blipFill>
        <p:spPr>
          <a:xfrm>
            <a:off x="5140913" y="4153518"/>
            <a:ext cx="1120349" cy="14578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2D1995-8CBC-4DBA-4A84-58C5D96AF6A5}"/>
              </a:ext>
            </a:extLst>
          </p:cNvPr>
          <p:cNvSpPr txBox="1"/>
          <p:nvPr/>
        </p:nvSpPr>
        <p:spPr>
          <a:xfrm>
            <a:off x="4641358" y="5552974"/>
            <a:ext cx="193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0"/>
              </a:rPr>
              <a:t>Toys today are made in factories. They can light up, make sounds or move with batteries.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F9774B-BE69-A324-B748-3DDBB6A6C783}"/>
              </a:ext>
            </a:extLst>
          </p:cNvPr>
          <p:cNvSpPr txBox="1"/>
          <p:nvPr/>
        </p:nvSpPr>
        <p:spPr>
          <a:xfrm>
            <a:off x="7219751" y="1136547"/>
            <a:ext cx="217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u="sng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How children played differently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2E45C5-8646-96E4-1B84-9C024FA3668B}"/>
              </a:ext>
            </a:extLst>
          </p:cNvPr>
          <p:cNvSpPr txBox="1"/>
          <p:nvPr/>
        </p:nvSpPr>
        <p:spPr>
          <a:xfrm>
            <a:off x="6903066" y="2713347"/>
            <a:ext cx="139082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0"/>
              </a:rPr>
              <a:t>Children mostly played outside in the past, creating their own games. </a:t>
            </a:r>
          </a:p>
        </p:txBody>
      </p:sp>
      <p:pic>
        <p:nvPicPr>
          <p:cNvPr id="17" name="Picture 16" descr="A group of children playing on a bench&#10;&#10;AI-generated content may be incorrect.">
            <a:extLst>
              <a:ext uri="{FF2B5EF4-FFF2-40B4-BE49-F238E27FC236}">
                <a16:creationId xmlns:a16="http://schemas.microsoft.com/office/drawing/2014/main" id="{ACE77785-B49B-5883-4FDE-4ED66EFDA97B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221" y="1730506"/>
            <a:ext cx="1368237" cy="905226"/>
          </a:xfrm>
          <a:prstGeom prst="roundRect">
            <a:avLst>
              <a:gd name="adj" fmla="val 4161"/>
            </a:avLst>
          </a:prstGeom>
          <a:ln>
            <a:noFill/>
          </a:ln>
          <a:effectLst/>
        </p:spPr>
      </p:pic>
      <p:pic>
        <p:nvPicPr>
          <p:cNvPr id="21" name="Picture 20" descr="A couple of girls washing clothes&#10;&#10;AI-generated content may be incorrect.">
            <a:extLst>
              <a:ext uri="{FF2B5EF4-FFF2-40B4-BE49-F238E27FC236}">
                <a16:creationId xmlns:a16="http://schemas.microsoft.com/office/drawing/2014/main" id="{2FB44B01-7282-9890-F3E4-821E0C264210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7505" y="1743188"/>
            <a:ext cx="1376533" cy="892544"/>
          </a:xfrm>
          <a:prstGeom prst="roundRect">
            <a:avLst>
              <a:gd name="adj" fmla="val 4959"/>
            </a:avLst>
          </a:prstGeom>
          <a:ln>
            <a:noFill/>
          </a:ln>
          <a:effectLst/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BDC7E01-7A24-2020-4BCC-6867F136D982}"/>
              </a:ext>
            </a:extLst>
          </p:cNvPr>
          <p:cNvSpPr txBox="1"/>
          <p:nvPr/>
        </p:nvSpPr>
        <p:spPr>
          <a:xfrm>
            <a:off x="8307736" y="2723243"/>
            <a:ext cx="13765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0"/>
              </a:rPr>
              <a:t>They often had to help with jobs before they could play.</a:t>
            </a:r>
          </a:p>
        </p:txBody>
      </p:sp>
      <p:pic>
        <p:nvPicPr>
          <p:cNvPr id="25" name="Picture 24" descr="A pair of hands holding game controllers&#10;&#10;AI-generated content may be incorrect.">
            <a:extLst>
              <a:ext uri="{FF2B5EF4-FFF2-40B4-BE49-F238E27FC236}">
                <a16:creationId xmlns:a16="http://schemas.microsoft.com/office/drawing/2014/main" id="{F40FEC9D-F689-FDF7-2B23-9E85882CEEB9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603" y="3820897"/>
            <a:ext cx="2205069" cy="1530889"/>
          </a:xfrm>
          <a:prstGeom prst="roundRect">
            <a:avLst>
              <a:gd name="adj" fmla="val 3014"/>
            </a:avLst>
          </a:prstGeom>
          <a:ln>
            <a:noFill/>
          </a:ln>
          <a:effectLst/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C77992E-FE3C-2F35-1E67-E251C263ACC2}"/>
              </a:ext>
            </a:extLst>
          </p:cNvPr>
          <p:cNvSpPr txBox="1"/>
          <p:nvPr/>
        </p:nvSpPr>
        <p:spPr>
          <a:xfrm>
            <a:off x="7325441" y="5415808"/>
            <a:ext cx="20384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0"/>
              </a:rPr>
              <a:t>Children today spend more time indoors. Toys like video consoles allow us to play games online with friends.</a:t>
            </a:r>
          </a:p>
        </p:txBody>
      </p:sp>
      <p:pic>
        <p:nvPicPr>
          <p:cNvPr id="30" name="Picture 29" descr="A baby doll sitting on a couch&#10;&#10;AI-generated content may be incorrect.">
            <a:extLst>
              <a:ext uri="{FF2B5EF4-FFF2-40B4-BE49-F238E27FC236}">
                <a16:creationId xmlns:a16="http://schemas.microsoft.com/office/drawing/2014/main" id="{072477DD-5CE2-02EC-9A1F-6E7F38FE27FF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4527" t="17821" r="6393" b="6806"/>
          <a:stretch>
            <a:fillRect/>
          </a:stretch>
        </p:blipFill>
        <p:spPr>
          <a:xfrm>
            <a:off x="3274743" y="4251358"/>
            <a:ext cx="983747" cy="1269377"/>
          </a:xfrm>
          <a:prstGeom prst="roundRect">
            <a:avLst>
              <a:gd name="adj" fmla="val 7376"/>
            </a:avLst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758295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101">
            <a:extLst>
              <a:ext uri="{FF2B5EF4-FFF2-40B4-BE49-F238E27FC236}">
                <a16:creationId xmlns:a16="http://schemas.microsoft.com/office/drawing/2014/main" id="{C66B4206-E1B4-00DA-326D-1E6E9C91BAF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8588" y="1429533"/>
          <a:ext cx="9648825" cy="49254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7438">
                  <a:extLst>
                    <a:ext uri="{9D8B030D-6E8A-4147-A177-3AD203B41FA5}">
                      <a16:colId xmlns:a16="http://schemas.microsoft.com/office/drawing/2014/main" val="1483215143"/>
                    </a:ext>
                  </a:extLst>
                </a:gridCol>
                <a:gridCol w="7411387">
                  <a:extLst>
                    <a:ext uri="{9D8B030D-6E8A-4147-A177-3AD203B41FA5}">
                      <a16:colId xmlns:a16="http://schemas.microsoft.com/office/drawing/2014/main" val="2925171619"/>
                    </a:ext>
                  </a:extLst>
                </a:gridCol>
              </a:tblGrid>
              <a:tr h="624542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past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i="0" u="none" strike="noStrike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anything that has already happened </a:t>
                      </a:r>
                      <a:endParaRPr lang="en-GB" sz="1600" b="0" kern="1200" dirty="0">
                        <a:solidFill>
                          <a:srgbClr val="14103A"/>
                        </a:solidFill>
                        <a:effectLst/>
                        <a:latin typeface="Arial Rounded MT Bold" panose="020F070403050403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8030005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present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u="none" strike="noStrike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the time that is happening now, today</a:t>
                      </a:r>
                      <a:endParaRPr lang="en-GB" sz="1600" b="0" dirty="0">
                        <a:solidFill>
                          <a:srgbClr val="14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4247378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handmade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i="0" u="none" strike="noStrike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carefully made by hand, like a doll or a wooden car, instead of being made in a factory</a:t>
                      </a:r>
                      <a:endParaRPr lang="en-GB" sz="1400" b="0" kern="1200" dirty="0">
                        <a:solidFill>
                          <a:srgbClr val="14103A"/>
                        </a:solidFill>
                        <a:effectLst/>
                        <a:latin typeface="Arial Rounded MT Bold" panose="020F070403050403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2613245"/>
                  </a:ext>
                </a:extLst>
              </a:tr>
              <a:tr h="553617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material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u="none" strike="noStrike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what something is made from</a:t>
                      </a:r>
                      <a:endParaRPr lang="en-GB" sz="1600" b="0" dirty="0">
                        <a:solidFill>
                          <a:srgbClr val="14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8498645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b="0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technology</a:t>
                      </a:r>
                      <a:endParaRPr lang="en-GB" sz="1600" b="0" dirty="0">
                        <a:solidFill>
                          <a:srgbClr val="1410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u="none" strike="noStrike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machines or tools that help us do things, like watching, playing or learning</a:t>
                      </a:r>
                      <a:endParaRPr lang="en-GB" sz="1400" b="0" dirty="0">
                        <a:solidFill>
                          <a:srgbClr val="14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7258047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imagination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u="none" strike="noStrike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being able to create pictures, ideas or stories in your mind, even if they aren’t real</a:t>
                      </a:r>
                      <a:endParaRPr lang="en-GB" sz="1400" b="0" dirty="0">
                        <a:solidFill>
                          <a:srgbClr val="14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0783738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change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u="none" strike="noStrike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when something becomes different from before</a:t>
                      </a:r>
                      <a:endParaRPr lang="en-GB" sz="1400" b="0" dirty="0">
                        <a:solidFill>
                          <a:srgbClr val="14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7298488"/>
                  </a:ext>
                </a:extLst>
              </a:tr>
              <a:tr h="624542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rgbClr val="14103A"/>
                          </a:solidFill>
                          <a:latin typeface="Arial Rounded MT Bold" panose="020F0704030504030204" pitchFamily="34" charset="0"/>
                        </a:rPr>
                        <a:t>batteries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u="none" strike="noStrike" kern="1200" dirty="0">
                          <a:solidFill>
                            <a:srgbClr val="14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 small thing that gives power to toys to make them work </a:t>
                      </a:r>
                      <a:endParaRPr lang="en-GB" sz="1400" b="0" dirty="0">
                        <a:solidFill>
                          <a:srgbClr val="14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410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8964089"/>
                  </a:ext>
                </a:extLst>
              </a:tr>
            </a:tbl>
          </a:graphicData>
        </a:graphic>
      </p:graphicFrame>
      <p:pic>
        <p:nvPicPr>
          <p:cNvPr id="29" name="Picture 28" descr="Icon&#10;&#10;Description automatically generated">
            <a:extLst>
              <a:ext uri="{FF2B5EF4-FFF2-40B4-BE49-F238E27FC236}">
                <a16:creationId xmlns:a16="http://schemas.microsoft.com/office/drawing/2014/main" id="{D6A5873E-3B1D-8504-7040-862105B261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9007" y="693785"/>
            <a:ext cx="486961" cy="462643"/>
          </a:xfrm>
          <a:prstGeom prst="rect">
            <a:avLst/>
          </a:prstGeom>
        </p:spPr>
      </p:pic>
      <p:sp>
        <p:nvSpPr>
          <p:cNvPr id="42" name="TextBox 8">
            <a:extLst>
              <a:ext uri="{FF2B5EF4-FFF2-40B4-BE49-F238E27FC236}">
                <a16:creationId xmlns:a16="http://schemas.microsoft.com/office/drawing/2014/main" id="{8AF23771-24B5-5093-4EA8-FD4D1B80D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760" y="6650038"/>
            <a:ext cx="3256915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en-US" sz="8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Developing Experts </a:t>
            </a:r>
            <a:r>
              <a:rPr lang="en-US" altLang="en-US" sz="800">
                <a:solidFill>
                  <a:srgbClr val="130E3C"/>
                </a:solidFill>
                <a:latin typeface="Arial Rounded MT Bold" panose="020F0704030504030204" pitchFamily="34" charset="77"/>
              </a:rPr>
              <a:t>Copyright 2026 </a:t>
            </a:r>
            <a:r>
              <a:rPr lang="en-US" altLang="en-US" sz="8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All Rights Reserved</a:t>
            </a:r>
          </a:p>
        </p:txBody>
      </p:sp>
      <p:pic>
        <p:nvPicPr>
          <p:cNvPr id="7" name="Picture 6" descr="A blue square with white letters&#10;&#10;Description automatically generated">
            <a:extLst>
              <a:ext uri="{FF2B5EF4-FFF2-40B4-BE49-F238E27FC236}">
                <a16:creationId xmlns:a16="http://schemas.microsoft.com/office/drawing/2014/main" id="{6C149FC1-1506-FD93-C72E-45F9D3931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57493"/>
            <a:ext cx="8128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39CECC3-331A-756E-5966-EE83577D4051}"/>
              </a:ext>
            </a:extLst>
          </p:cNvPr>
          <p:cNvCxnSpPr>
            <a:cxnSpLocks/>
          </p:cNvCxnSpPr>
          <p:nvPr/>
        </p:nvCxnSpPr>
        <p:spPr>
          <a:xfrm>
            <a:off x="113464" y="917706"/>
            <a:ext cx="9679070" cy="0"/>
          </a:xfrm>
          <a:prstGeom prst="line">
            <a:avLst/>
          </a:prstGeom>
          <a:ln w="28575">
            <a:solidFill>
              <a:srgbClr val="130E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Ribbon: Tilted Down 2">
            <a:extLst>
              <a:ext uri="{FF2B5EF4-FFF2-40B4-BE49-F238E27FC236}">
                <a16:creationId xmlns:a16="http://schemas.microsoft.com/office/drawing/2014/main" id="{9D720C50-B7DE-5A5A-44DD-5C9322BA09F9}"/>
              </a:ext>
            </a:extLst>
          </p:cNvPr>
          <p:cNvSpPr/>
          <p:nvPr/>
        </p:nvSpPr>
        <p:spPr>
          <a:xfrm>
            <a:off x="3389810" y="1013184"/>
            <a:ext cx="3126377" cy="320871"/>
          </a:xfrm>
          <a:prstGeom prst="ribbon">
            <a:avLst/>
          </a:prstGeom>
          <a:solidFill>
            <a:srgbClr val="14103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Google Shape;234;p3">
            <a:extLst>
              <a:ext uri="{FF2B5EF4-FFF2-40B4-BE49-F238E27FC236}">
                <a16:creationId xmlns:a16="http://schemas.microsoft.com/office/drawing/2014/main" id="{6EDB5B08-CDD7-ECB4-FA9A-D31502BE0700}"/>
              </a:ext>
            </a:extLst>
          </p:cNvPr>
          <p:cNvSpPr txBox="1"/>
          <p:nvPr/>
        </p:nvSpPr>
        <p:spPr>
          <a:xfrm>
            <a:off x="4253778" y="1033660"/>
            <a:ext cx="1566518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 Rounded"/>
              <a:buNone/>
            </a:pPr>
            <a:r>
              <a:rPr lang="en-GB" sz="1400" i="0" u="none" strike="noStrike" cap="none" dirty="0">
                <a:solidFill>
                  <a:srgbClr val="FFFFFF"/>
                </a:solidFill>
                <a:latin typeface="Arial Rounded MT Bold" panose="020F0704030504030204" pitchFamily="34" charset="77"/>
                <a:ea typeface="Arial Rounded"/>
                <a:cs typeface="Arial Rounded"/>
                <a:sym typeface="Arial Rounded"/>
              </a:rPr>
              <a:t>Rocket Words</a:t>
            </a:r>
            <a:endParaRPr dirty="0">
              <a:latin typeface="Arial Rounded MT Bold" panose="020F0704030504030204" pitchFamily="34" charset="77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1B5DF2E-B853-851A-DCF9-0302C5A44490}"/>
              </a:ext>
            </a:extLst>
          </p:cNvPr>
          <p:cNvCxnSpPr>
            <a:cxnSpLocks/>
          </p:cNvCxnSpPr>
          <p:nvPr/>
        </p:nvCxnSpPr>
        <p:spPr>
          <a:xfrm>
            <a:off x="98343" y="6620383"/>
            <a:ext cx="9679070" cy="0"/>
          </a:xfrm>
          <a:prstGeom prst="line">
            <a:avLst/>
          </a:prstGeom>
          <a:ln w="28575">
            <a:solidFill>
              <a:srgbClr val="130E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C88019E-9DA9-6DD4-0055-2C9C203A4563}"/>
              </a:ext>
            </a:extLst>
          </p:cNvPr>
          <p:cNvSpPr txBox="1"/>
          <p:nvPr/>
        </p:nvSpPr>
        <p:spPr>
          <a:xfrm>
            <a:off x="5701088" y="507973"/>
            <a:ext cx="33600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Careers connected to this unit: historian, toy designer, museum curator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AACED6-FE80-0487-F278-D8DE344A5BA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582"/>
          <a:stretch>
            <a:fillRect/>
          </a:stretch>
        </p:blipFill>
        <p:spPr>
          <a:xfrm>
            <a:off x="8832812" y="0"/>
            <a:ext cx="959722" cy="896553"/>
          </a:xfrm>
          <a:prstGeom prst="rect">
            <a:avLst/>
          </a:prstGeom>
        </p:spPr>
      </p:pic>
      <p:sp>
        <p:nvSpPr>
          <p:cNvPr id="6" name="TextBox 9">
            <a:extLst>
              <a:ext uri="{FF2B5EF4-FFF2-40B4-BE49-F238E27FC236}">
                <a16:creationId xmlns:a16="http://schemas.microsoft.com/office/drawing/2014/main" id="{31120696-3687-4F92-C006-6253801DB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6788" y="166488"/>
            <a:ext cx="71366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r>
              <a:rPr lang="en-GB" altLang="en-US" sz="14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Year 1 – The History of Toys</a:t>
            </a:r>
          </a:p>
          <a:p>
            <a:r>
              <a:rPr lang="en-GB" altLang="en-US" sz="16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Knowledge Organiser </a:t>
            </a:r>
          </a:p>
        </p:txBody>
      </p:sp>
    </p:spTree>
    <p:extLst>
      <p:ext uri="{BB962C8B-B14F-4D97-AF65-F5344CB8AC3E}">
        <p14:creationId xmlns:p14="http://schemas.microsoft.com/office/powerpoint/2010/main" val="1771463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AFA5E-343B-4C57-BF90-BDD27138C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8332" y="2534586"/>
            <a:ext cx="8543925" cy="1325563"/>
          </a:xfrm>
        </p:spPr>
        <p:txBody>
          <a:bodyPr/>
          <a:lstStyle/>
          <a:p>
            <a:r>
              <a:rPr lang="en-GB" dirty="0">
                <a:latin typeface="Letter-join Print Plus 4" panose="02000805000000020003" pitchFamily="50" charset="0"/>
              </a:rPr>
              <a:t>Science</a:t>
            </a:r>
          </a:p>
        </p:txBody>
      </p:sp>
    </p:spTree>
    <p:extLst>
      <p:ext uri="{BB962C8B-B14F-4D97-AF65-F5344CB8AC3E}">
        <p14:creationId xmlns:p14="http://schemas.microsoft.com/office/powerpoint/2010/main" val="1863886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Picture 127">
            <a:extLst>
              <a:ext uri="{FF2B5EF4-FFF2-40B4-BE49-F238E27FC236}">
                <a16:creationId xmlns:a16="http://schemas.microsoft.com/office/drawing/2014/main" id="{50610F4C-F751-ADB0-DCD1-CA199D7B68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0765" y="5013209"/>
            <a:ext cx="743697" cy="84993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746F0E-A293-CB42-4E46-E0E814F0792F}"/>
              </a:ext>
            </a:extLst>
          </p:cNvPr>
          <p:cNvSpPr txBox="1"/>
          <p:nvPr/>
        </p:nvSpPr>
        <p:spPr>
          <a:xfrm>
            <a:off x="743282" y="2195554"/>
            <a:ext cx="2139199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 Rounded MT Bold" panose="020F0704030504030204" pitchFamily="34" charset="77"/>
              </a:rPr>
              <a:t>2. Distinguish between an object and the material it is made from</a:t>
            </a:r>
          </a:p>
        </p:txBody>
      </p:sp>
      <p:cxnSp>
        <p:nvCxnSpPr>
          <p:cNvPr id="4" name="Google Shape;85;p1">
            <a:extLst>
              <a:ext uri="{FF2B5EF4-FFF2-40B4-BE49-F238E27FC236}">
                <a16:creationId xmlns:a16="http://schemas.microsoft.com/office/drawing/2014/main" id="{08C3A968-F252-BE0A-569A-F4D28439CE29}"/>
              </a:ext>
            </a:extLst>
          </p:cNvPr>
          <p:cNvCxnSpPr/>
          <p:nvPr/>
        </p:nvCxnSpPr>
        <p:spPr>
          <a:xfrm>
            <a:off x="113463" y="854706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" name="Google Shape;86;p1" descr="A blue square with white letters&#10;&#10;Description automatically generated">
            <a:extLst>
              <a:ext uri="{FF2B5EF4-FFF2-40B4-BE49-F238E27FC236}">
                <a16:creationId xmlns:a16="http://schemas.microsoft.com/office/drawing/2014/main" id="{C238B6D8-BFF2-86EF-9CA2-43FBB22F91DF}"/>
              </a:ext>
            </a:extLst>
          </p:cNvPr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464" y="30905"/>
            <a:ext cx="812800" cy="8191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9">
            <a:extLst>
              <a:ext uri="{FF2B5EF4-FFF2-40B4-BE49-F238E27FC236}">
                <a16:creationId xmlns:a16="http://schemas.microsoft.com/office/drawing/2014/main" id="{48CAD642-70B9-0428-3864-FF19BD654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918" y="156065"/>
            <a:ext cx="43088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14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Year 1: Everyday materials </a:t>
            </a:r>
          </a:p>
          <a:p>
            <a:pPr eaLnBrk="1" hangingPunct="1"/>
            <a:r>
              <a:rPr lang="en-GB" altLang="en-US" sz="16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Knowledge Organiser  </a:t>
            </a:r>
            <a:endParaRPr lang="en-US" altLang="en-US" sz="1600" dirty="0">
              <a:solidFill>
                <a:srgbClr val="130E3C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FF1B6C8-975C-6B9B-DF0D-F4EF59009686}"/>
              </a:ext>
            </a:extLst>
          </p:cNvPr>
          <p:cNvSpPr/>
          <p:nvPr/>
        </p:nvSpPr>
        <p:spPr>
          <a:xfrm>
            <a:off x="113467" y="1235774"/>
            <a:ext cx="2658781" cy="753843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60DC483D-4932-793D-B47B-7DF6F9AC2B31}"/>
              </a:ext>
            </a:extLst>
          </p:cNvPr>
          <p:cNvSpPr/>
          <p:nvPr/>
        </p:nvSpPr>
        <p:spPr>
          <a:xfrm>
            <a:off x="113466" y="2047913"/>
            <a:ext cx="2658781" cy="820646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90EEE539-B71F-D736-2E54-B8637FF00309}"/>
              </a:ext>
            </a:extLst>
          </p:cNvPr>
          <p:cNvSpPr/>
          <p:nvPr/>
        </p:nvSpPr>
        <p:spPr>
          <a:xfrm>
            <a:off x="113465" y="2918969"/>
            <a:ext cx="2658781" cy="818842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1E37AC4D-72F0-AEA3-C710-FCD2A88102D1}"/>
              </a:ext>
            </a:extLst>
          </p:cNvPr>
          <p:cNvSpPr/>
          <p:nvPr/>
        </p:nvSpPr>
        <p:spPr>
          <a:xfrm>
            <a:off x="113464" y="3822650"/>
            <a:ext cx="2658781" cy="844511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0E093837-A65C-3D51-F0CA-30ADFF7E0C82}"/>
              </a:ext>
            </a:extLst>
          </p:cNvPr>
          <p:cNvSpPr/>
          <p:nvPr/>
        </p:nvSpPr>
        <p:spPr>
          <a:xfrm>
            <a:off x="113463" y="4769779"/>
            <a:ext cx="2658781" cy="818841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23833E3-2A5D-DD06-54AF-1B308026DFEF}"/>
              </a:ext>
            </a:extLst>
          </p:cNvPr>
          <p:cNvSpPr/>
          <p:nvPr/>
        </p:nvSpPr>
        <p:spPr>
          <a:xfrm>
            <a:off x="124426" y="5725293"/>
            <a:ext cx="2658781" cy="785089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Google Shape;88;p1">
            <a:extLst>
              <a:ext uri="{FF2B5EF4-FFF2-40B4-BE49-F238E27FC236}">
                <a16:creationId xmlns:a16="http://schemas.microsoft.com/office/drawing/2014/main" id="{5F0D88C1-2F8F-C83B-7B5F-49FCCF0C3098}"/>
              </a:ext>
            </a:extLst>
          </p:cNvPr>
          <p:cNvCxnSpPr/>
          <p:nvPr/>
        </p:nvCxnSpPr>
        <p:spPr>
          <a:xfrm>
            <a:off x="113463" y="6647790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7" name="Google Shape;89;p1">
            <a:extLst>
              <a:ext uri="{FF2B5EF4-FFF2-40B4-BE49-F238E27FC236}">
                <a16:creationId xmlns:a16="http://schemas.microsoft.com/office/drawing/2014/main" id="{C6731C16-9B75-1FCC-D31E-C4430B3B9AF6}"/>
              </a:ext>
            </a:extLst>
          </p:cNvPr>
          <p:cNvSpPr txBox="1"/>
          <p:nvPr/>
        </p:nvSpPr>
        <p:spPr>
          <a:xfrm>
            <a:off x="6738344" y="6642556"/>
            <a:ext cx="3054189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 dirty="0">
                <a:solidFill>
                  <a:srgbClr val="130E3C"/>
                </a:solidFill>
                <a:latin typeface="Arial Rounded"/>
                <a:ea typeface="Arial Rounded"/>
                <a:cs typeface="Arial Rounded"/>
                <a:sym typeface="Arial Rounded"/>
              </a:rPr>
              <a:t>Developing Experts Copyright 2025 All Rights Reserved</a:t>
            </a:r>
            <a:endParaRPr dirty="0"/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EE8CCADC-9B6B-12E7-4802-C02592645DA2}"/>
              </a:ext>
            </a:extLst>
          </p:cNvPr>
          <p:cNvSpPr/>
          <p:nvPr/>
        </p:nvSpPr>
        <p:spPr>
          <a:xfrm>
            <a:off x="2924008" y="983027"/>
            <a:ext cx="6849408" cy="2575358"/>
          </a:xfrm>
          <a:prstGeom prst="roundRect">
            <a:avLst>
              <a:gd name="adj" fmla="val 1152"/>
            </a:avLst>
          </a:prstGeom>
          <a:noFill/>
          <a:ln w="28575">
            <a:solidFill>
              <a:srgbClr val="12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>
              <a:solidFill>
                <a:srgbClr val="12103A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65DD2A5B-CB6D-20B8-BFF7-E473DA84B954}"/>
              </a:ext>
            </a:extLst>
          </p:cNvPr>
          <p:cNvSpPr/>
          <p:nvPr/>
        </p:nvSpPr>
        <p:spPr>
          <a:xfrm>
            <a:off x="6461520" y="3649891"/>
            <a:ext cx="3331012" cy="2860491"/>
          </a:xfrm>
          <a:prstGeom prst="roundRect">
            <a:avLst>
              <a:gd name="adj" fmla="val 995"/>
            </a:avLst>
          </a:prstGeom>
          <a:noFill/>
          <a:ln w="28575">
            <a:solidFill>
              <a:srgbClr val="12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2103A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CFD608A-1074-0674-F459-C6E7A9FAC3F0}"/>
              </a:ext>
            </a:extLst>
          </p:cNvPr>
          <p:cNvSpPr txBox="1"/>
          <p:nvPr/>
        </p:nvSpPr>
        <p:spPr>
          <a:xfrm>
            <a:off x="4147370" y="3656128"/>
            <a:ext cx="1004634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Properties</a:t>
            </a:r>
            <a:r>
              <a:rPr lang="en-US" sz="11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 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8CBC4D06-7804-9C9B-EEB3-2D0C271E97B1}"/>
              </a:ext>
            </a:extLst>
          </p:cNvPr>
          <p:cNvSpPr/>
          <p:nvPr/>
        </p:nvSpPr>
        <p:spPr>
          <a:xfrm>
            <a:off x="2924007" y="3649891"/>
            <a:ext cx="3331012" cy="2860491"/>
          </a:xfrm>
          <a:prstGeom prst="roundRect">
            <a:avLst>
              <a:gd name="adj" fmla="val 2646"/>
            </a:avLst>
          </a:prstGeom>
          <a:noFill/>
          <a:ln w="28575">
            <a:solidFill>
              <a:srgbClr val="1210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2103A"/>
              </a:solidFill>
            </a:endParaRPr>
          </a:p>
        </p:txBody>
      </p:sp>
      <p:sp>
        <p:nvSpPr>
          <p:cNvPr id="14" name="Google Shape;89;p1">
            <a:extLst>
              <a:ext uri="{FF2B5EF4-FFF2-40B4-BE49-F238E27FC236}">
                <a16:creationId xmlns:a16="http://schemas.microsoft.com/office/drawing/2014/main" id="{23181517-DD30-B61C-3567-FEDD81E974F3}"/>
              </a:ext>
            </a:extLst>
          </p:cNvPr>
          <p:cNvSpPr/>
          <p:nvPr/>
        </p:nvSpPr>
        <p:spPr>
          <a:xfrm>
            <a:off x="125064" y="975868"/>
            <a:ext cx="2639201" cy="215295"/>
          </a:xfrm>
          <a:prstGeom prst="roundRect">
            <a:avLst>
              <a:gd name="adj" fmla="val 16667"/>
            </a:avLst>
          </a:prstGeom>
          <a:solidFill>
            <a:srgbClr val="14103A"/>
          </a:solidFill>
          <a:ln w="12700" cap="flat" cmpd="sng">
            <a:solidFill>
              <a:srgbClr val="1410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 dirty="0">
                <a:solidFill>
                  <a:schemeClr val="bg1"/>
                </a:solidFill>
                <a:latin typeface="Arial Rounded"/>
                <a:ea typeface="Arial Rounded"/>
                <a:cs typeface="Arial Rounded"/>
                <a:sym typeface="Arial Rounded"/>
              </a:rPr>
              <a:t>Lesson Sequence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5" name="Google Shape;108;p1">
            <a:extLst>
              <a:ext uri="{FF2B5EF4-FFF2-40B4-BE49-F238E27FC236}">
                <a16:creationId xmlns:a16="http://schemas.microsoft.com/office/drawing/2014/main" id="{50F9BB10-44F8-EB3A-A0AD-3956C3828CC7}"/>
              </a:ext>
            </a:extLst>
          </p:cNvPr>
          <p:cNvSpPr txBox="1"/>
          <p:nvPr/>
        </p:nvSpPr>
        <p:spPr>
          <a:xfrm>
            <a:off x="4756093" y="588445"/>
            <a:ext cx="6283295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Careers connected to this unit: engineer, builder, carpenter </a:t>
            </a:r>
            <a:endParaRPr dirty="0">
              <a:solidFill>
                <a:srgbClr val="13113A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EC44481-2ACE-5EC3-E4D2-F75F5F9B811C}"/>
              </a:ext>
            </a:extLst>
          </p:cNvPr>
          <p:cNvSpPr txBox="1"/>
          <p:nvPr/>
        </p:nvSpPr>
        <p:spPr>
          <a:xfrm>
            <a:off x="5575714" y="1045056"/>
            <a:ext cx="1610954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Everyday materials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EB01629-12FB-377C-B519-30E98D323E2D}"/>
              </a:ext>
            </a:extLst>
          </p:cNvPr>
          <p:cNvSpPr txBox="1"/>
          <p:nvPr/>
        </p:nvSpPr>
        <p:spPr>
          <a:xfrm>
            <a:off x="5264997" y="2377712"/>
            <a:ext cx="237109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Objects made from materials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DE17CB2-009E-FE3E-37E9-230DC6DA0DFF}"/>
              </a:ext>
            </a:extLst>
          </p:cNvPr>
          <p:cNvSpPr txBox="1"/>
          <p:nvPr/>
        </p:nvSpPr>
        <p:spPr>
          <a:xfrm>
            <a:off x="3479752" y="2026474"/>
            <a:ext cx="74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fabric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950F36D-CD83-E34B-1D77-205F95C39435}"/>
              </a:ext>
            </a:extLst>
          </p:cNvPr>
          <p:cNvSpPr txBox="1"/>
          <p:nvPr/>
        </p:nvSpPr>
        <p:spPr>
          <a:xfrm>
            <a:off x="743282" y="1336349"/>
            <a:ext cx="1902479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 Rounded MT Bold" panose="020F0704030504030204" pitchFamily="34" charset="77"/>
              </a:rPr>
              <a:t>1. Identify and name a variety of everyday materials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7C4475-3A7F-7C04-E10D-79ED801961CB}"/>
              </a:ext>
            </a:extLst>
          </p:cNvPr>
          <p:cNvSpPr txBox="1"/>
          <p:nvPr/>
        </p:nvSpPr>
        <p:spPr>
          <a:xfrm>
            <a:off x="743282" y="3024899"/>
            <a:ext cx="196201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 Rounded MT Bold" panose="020F0704030504030204" pitchFamily="34" charset="77"/>
              </a:rPr>
              <a:t>3. Describe the properties of everyday materials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7A80620-52CB-25A4-A525-FF61377850E7}"/>
              </a:ext>
            </a:extLst>
          </p:cNvPr>
          <p:cNvSpPr txBox="1"/>
          <p:nvPr/>
        </p:nvSpPr>
        <p:spPr>
          <a:xfrm>
            <a:off x="743282" y="3957402"/>
            <a:ext cx="19808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 Rounded MT Bold" panose="020F0704030504030204" pitchFamily="34" charset="77"/>
              </a:rPr>
              <a:t>4. Identify objects that are natural and those that are manmade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8BB06E6-71D2-B457-C095-FBB592EE4EF8}"/>
              </a:ext>
            </a:extLst>
          </p:cNvPr>
          <p:cNvSpPr txBox="1"/>
          <p:nvPr/>
        </p:nvSpPr>
        <p:spPr>
          <a:xfrm>
            <a:off x="743281" y="4883372"/>
            <a:ext cx="1902479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 Rounded MT Bold" panose="020F0704030504030204" pitchFamily="34" charset="77"/>
              </a:rPr>
              <a:t>5. Predict and identify if an object will float or sink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4A8EDCC-1348-12B1-B8F9-9D388FAB5931}"/>
              </a:ext>
            </a:extLst>
          </p:cNvPr>
          <p:cNvSpPr txBox="1"/>
          <p:nvPr/>
        </p:nvSpPr>
        <p:spPr>
          <a:xfrm>
            <a:off x="743281" y="5794671"/>
            <a:ext cx="202098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 Rounded MT Bold" panose="020F0704030504030204" pitchFamily="34" charset="77"/>
              </a:rPr>
              <a:t>6. Explore which materials are best for different objects</a:t>
            </a:r>
          </a:p>
        </p:txBody>
      </p:sp>
      <p:pic>
        <p:nvPicPr>
          <p:cNvPr id="49" name="Picture 48" descr="A group of colorful lego blocks&#10;&#10;AI-generated content may be incorrect.">
            <a:extLst>
              <a:ext uri="{FF2B5EF4-FFF2-40B4-BE49-F238E27FC236}">
                <a16:creationId xmlns:a16="http://schemas.microsoft.com/office/drawing/2014/main" id="{A777A1FF-2B98-064E-5F2F-C120E7158A0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89" y="1337908"/>
            <a:ext cx="564450" cy="548543"/>
          </a:xfrm>
          <a:prstGeom prst="roundRect">
            <a:avLst>
              <a:gd name="adj" fmla="val 16667"/>
            </a:avLst>
          </a:prstGeom>
          <a:ln w="19050">
            <a:solidFill>
              <a:srgbClr val="14103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F32BA245-023B-43E6-0C60-831A5A72A05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88" y="2190636"/>
            <a:ext cx="562858" cy="564852"/>
          </a:xfrm>
          <a:prstGeom prst="roundRect">
            <a:avLst>
              <a:gd name="adj" fmla="val 16667"/>
            </a:avLst>
          </a:prstGeom>
          <a:ln w="19050">
            <a:solidFill>
              <a:srgbClr val="14103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50C29924-0FA5-663C-D330-8988EE37787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88" y="3072758"/>
            <a:ext cx="558694" cy="537308"/>
          </a:xfrm>
          <a:prstGeom prst="roundRect">
            <a:avLst>
              <a:gd name="adj" fmla="val 16667"/>
            </a:avLst>
          </a:prstGeom>
          <a:ln w="1905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A0E63F01-7821-2E24-A243-7F3040F96CB3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88" y="4012095"/>
            <a:ext cx="558694" cy="536654"/>
          </a:xfrm>
          <a:prstGeom prst="roundRect">
            <a:avLst>
              <a:gd name="adj" fmla="val 16667"/>
            </a:avLst>
          </a:prstGeom>
          <a:ln w="19050">
            <a:solidFill>
              <a:srgbClr val="14103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7AA6EC5D-EAC0-9221-190D-010824FBDDD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88" y="4932267"/>
            <a:ext cx="558693" cy="519321"/>
          </a:xfrm>
          <a:prstGeom prst="roundRect">
            <a:avLst>
              <a:gd name="adj" fmla="val 16667"/>
            </a:avLst>
          </a:prstGeom>
          <a:ln w="19050">
            <a:solidFill>
              <a:srgbClr val="14103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F12FFE69-F7FB-7725-AF1C-7DA62DEC8EA9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88" y="5850474"/>
            <a:ext cx="564451" cy="539754"/>
          </a:xfrm>
          <a:prstGeom prst="roundRect">
            <a:avLst>
              <a:gd name="adj" fmla="val 16667"/>
            </a:avLst>
          </a:prstGeom>
          <a:ln w="19050">
            <a:solidFill>
              <a:srgbClr val="14103A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4" name="Picture 93" descr="A blue square with white and black text&#10;&#10;AI-generated content may be incorrect.">
            <a:extLst>
              <a:ext uri="{FF2B5EF4-FFF2-40B4-BE49-F238E27FC236}">
                <a16:creationId xmlns:a16="http://schemas.microsoft.com/office/drawing/2014/main" id="{A3C16978-0320-E021-41D4-F4C3C810BC12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0245" y="-1426"/>
            <a:ext cx="883811" cy="883811"/>
          </a:xfrm>
          <a:prstGeom prst="rect">
            <a:avLst/>
          </a:prstGeom>
        </p:spPr>
      </p:pic>
      <p:pic>
        <p:nvPicPr>
          <p:cNvPr id="95" name="Picture 94" descr="A red and white flag&#10;&#10;Description automatically generated with medium confidence">
            <a:extLst>
              <a:ext uri="{FF2B5EF4-FFF2-40B4-BE49-F238E27FC236}">
                <a16:creationId xmlns:a16="http://schemas.microsoft.com/office/drawing/2014/main" id="{8D16BB97-92EB-99AF-2DF2-BEDC04309295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71643" y="1400382"/>
            <a:ext cx="910905" cy="612950"/>
          </a:xfrm>
          <a:prstGeom prst="rect">
            <a:avLst/>
          </a:prstGeom>
        </p:spPr>
      </p:pic>
      <p:pic>
        <p:nvPicPr>
          <p:cNvPr id="96" name="Picture 95" descr="A close up of a grey surface&#10;&#10;Description automatically generated with low confidence">
            <a:extLst>
              <a:ext uri="{FF2B5EF4-FFF2-40B4-BE49-F238E27FC236}">
                <a16:creationId xmlns:a16="http://schemas.microsoft.com/office/drawing/2014/main" id="{5CD1564A-F3CC-10C7-A98C-6F5F3B6B1B66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4622332" y="1400222"/>
            <a:ext cx="903722" cy="646201"/>
          </a:xfrm>
          <a:prstGeom prst="rect">
            <a:avLst/>
          </a:prstGeom>
        </p:spPr>
      </p:pic>
      <p:pic>
        <p:nvPicPr>
          <p:cNvPr id="98" name="Picture 97" descr="A picture containing floor&#10;&#10;Description automatically generated">
            <a:extLst>
              <a:ext uri="{FF2B5EF4-FFF2-40B4-BE49-F238E27FC236}">
                <a16:creationId xmlns:a16="http://schemas.microsoft.com/office/drawing/2014/main" id="{0408F8A5-8BDF-9027-5C45-3E7C0B13E4A5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5870029" y="1412616"/>
            <a:ext cx="903722" cy="630904"/>
          </a:xfrm>
          <a:prstGeom prst="rect">
            <a:avLst/>
          </a:prstGeom>
        </p:spPr>
      </p:pic>
      <p:pic>
        <p:nvPicPr>
          <p:cNvPr id="100" name="Picture 99" descr="A close-up of several colored pencils&#10;&#10;Description automatically generated with medium confidence">
            <a:extLst>
              <a:ext uri="{FF2B5EF4-FFF2-40B4-BE49-F238E27FC236}">
                <a16:creationId xmlns:a16="http://schemas.microsoft.com/office/drawing/2014/main" id="{9766AB2C-4FB8-BCA2-2CF7-9C1D2661C62B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3262" y="1416115"/>
            <a:ext cx="903721" cy="64777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DA50103F-6826-4B3A-E209-C8D053E00922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0959" y="1406333"/>
            <a:ext cx="925539" cy="610806"/>
          </a:xfrm>
          <a:prstGeom prst="rect">
            <a:avLst/>
          </a:prstGeom>
        </p:spPr>
      </p:pic>
      <p:sp>
        <p:nvSpPr>
          <p:cNvPr id="105" name="TextBox 104">
            <a:extLst>
              <a:ext uri="{FF2B5EF4-FFF2-40B4-BE49-F238E27FC236}">
                <a16:creationId xmlns:a16="http://schemas.microsoft.com/office/drawing/2014/main" id="{41B80E28-1B6E-7AF9-E88C-B3C43E7CA4AE}"/>
              </a:ext>
            </a:extLst>
          </p:cNvPr>
          <p:cNvSpPr txBox="1"/>
          <p:nvPr/>
        </p:nvSpPr>
        <p:spPr>
          <a:xfrm>
            <a:off x="4673618" y="2034808"/>
            <a:ext cx="74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metal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8D25A778-1B87-2975-05DE-35252CDDF805}"/>
              </a:ext>
            </a:extLst>
          </p:cNvPr>
          <p:cNvSpPr txBox="1"/>
          <p:nvPr/>
        </p:nvSpPr>
        <p:spPr>
          <a:xfrm>
            <a:off x="5957065" y="2024685"/>
            <a:ext cx="74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wood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FD06BD-1C03-D160-5348-054E30275E6F}"/>
              </a:ext>
            </a:extLst>
          </p:cNvPr>
          <p:cNvSpPr txBox="1"/>
          <p:nvPr/>
        </p:nvSpPr>
        <p:spPr>
          <a:xfrm>
            <a:off x="7254860" y="2030342"/>
            <a:ext cx="74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plastic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3DD8D499-663D-6E14-B4FD-D9470F514C25}"/>
              </a:ext>
            </a:extLst>
          </p:cNvPr>
          <p:cNvSpPr txBox="1"/>
          <p:nvPr/>
        </p:nvSpPr>
        <p:spPr>
          <a:xfrm>
            <a:off x="8523187" y="2026474"/>
            <a:ext cx="74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glass</a:t>
            </a:r>
          </a:p>
        </p:txBody>
      </p:sp>
      <p:pic>
        <p:nvPicPr>
          <p:cNvPr id="109" name="Picture 108" descr="A picture containing furniture, seat, table, chair&#10;&#10;Description automatically generated">
            <a:extLst>
              <a:ext uri="{FF2B5EF4-FFF2-40B4-BE49-F238E27FC236}">
                <a16:creationId xmlns:a16="http://schemas.microsoft.com/office/drawing/2014/main" id="{55EC2EB0-7BC8-D596-F349-D8D38213A10D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"/>
          <a:stretch/>
        </p:blipFill>
        <p:spPr>
          <a:xfrm>
            <a:off x="5957065" y="2653526"/>
            <a:ext cx="798770" cy="678087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6AD022A4-F0B9-AF57-827E-6892E639E137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4301" y="2695326"/>
            <a:ext cx="910905" cy="612950"/>
          </a:xfrm>
          <a:prstGeom prst="rect">
            <a:avLst/>
          </a:prstGeom>
        </p:spPr>
      </p:pic>
      <p:pic>
        <p:nvPicPr>
          <p:cNvPr id="112" name="Picture 111" descr="A picture containing bottle, beverage, drinking water, food&#10;&#10;Description automatically generated">
            <a:extLst>
              <a:ext uri="{FF2B5EF4-FFF2-40B4-BE49-F238E27FC236}">
                <a16:creationId xmlns:a16="http://schemas.microsoft.com/office/drawing/2014/main" id="{B5B7D8BF-3CAE-72C8-CCF6-69E4D444C9CB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3967" y="2669266"/>
            <a:ext cx="606962" cy="581910"/>
          </a:xfrm>
          <a:prstGeom prst="rect">
            <a:avLst/>
          </a:prstGeom>
        </p:spPr>
      </p:pic>
      <p:pic>
        <p:nvPicPr>
          <p:cNvPr id="114" name="Picture 113" descr="A close-up of a spoon&#10;&#10;AI-generated content may be incorrect.">
            <a:extLst>
              <a:ext uri="{FF2B5EF4-FFF2-40B4-BE49-F238E27FC236}">
                <a16:creationId xmlns:a16="http://schemas.microsoft.com/office/drawing/2014/main" id="{580188F0-9D33-DA1C-4AB4-E09E3A3939BC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6517" y="2695326"/>
            <a:ext cx="1042945" cy="612950"/>
          </a:xfrm>
          <a:prstGeom prst="rect">
            <a:avLst/>
          </a:prstGeom>
        </p:spPr>
      </p:pic>
      <p:pic>
        <p:nvPicPr>
          <p:cNvPr id="116" name="Picture 115" descr="A mirror on a wall&#10;&#10;AI-generated content may be incorrect.">
            <a:extLst>
              <a:ext uri="{FF2B5EF4-FFF2-40B4-BE49-F238E27FC236}">
                <a16:creationId xmlns:a16="http://schemas.microsoft.com/office/drawing/2014/main" id="{0086C539-BCE0-CBEC-3EA3-5C1337C6A540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585143" y="2700585"/>
            <a:ext cx="678568" cy="574465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892E2C3E-BFA0-ABCC-C359-C1BA89DC304A}"/>
              </a:ext>
            </a:extLst>
          </p:cNvPr>
          <p:cNvSpPr txBox="1"/>
          <p:nvPr/>
        </p:nvSpPr>
        <p:spPr>
          <a:xfrm>
            <a:off x="3440774" y="3269086"/>
            <a:ext cx="74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clothes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AD2E4D00-20D2-87E9-F30C-4607859BECA1}"/>
              </a:ext>
            </a:extLst>
          </p:cNvPr>
          <p:cNvSpPr txBox="1"/>
          <p:nvPr/>
        </p:nvSpPr>
        <p:spPr>
          <a:xfrm>
            <a:off x="4752344" y="3275050"/>
            <a:ext cx="74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spoon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564AB340-573F-4411-10F7-473780575AEB}"/>
              </a:ext>
            </a:extLst>
          </p:cNvPr>
          <p:cNvSpPr txBox="1"/>
          <p:nvPr/>
        </p:nvSpPr>
        <p:spPr>
          <a:xfrm>
            <a:off x="5957065" y="3275050"/>
            <a:ext cx="74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chair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6E4EF2CE-AB45-29B0-785A-04B00F58D7E7}"/>
              </a:ext>
            </a:extLst>
          </p:cNvPr>
          <p:cNvSpPr txBox="1"/>
          <p:nvPr/>
        </p:nvSpPr>
        <p:spPr>
          <a:xfrm>
            <a:off x="7298029" y="3278745"/>
            <a:ext cx="74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bottles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8B6CAA8C-6EA1-03AD-4971-F2DE3DCBAB49}"/>
              </a:ext>
            </a:extLst>
          </p:cNvPr>
          <p:cNvSpPr txBox="1"/>
          <p:nvPr/>
        </p:nvSpPr>
        <p:spPr>
          <a:xfrm>
            <a:off x="8580747" y="3310045"/>
            <a:ext cx="74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mirror</a:t>
            </a:r>
          </a:p>
        </p:txBody>
      </p:sp>
      <p:pic>
        <p:nvPicPr>
          <p:cNvPr id="125" name="Picture 124">
            <a:extLst>
              <a:ext uri="{FF2B5EF4-FFF2-40B4-BE49-F238E27FC236}">
                <a16:creationId xmlns:a16="http://schemas.microsoft.com/office/drawing/2014/main" id="{34514114-A31C-98B0-7AEF-4C6EB12084CC}"/>
              </a:ext>
            </a:extLst>
          </p:cNvPr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0014" y="3952988"/>
            <a:ext cx="626940" cy="757124"/>
          </a:xfrm>
          <a:prstGeom prst="rect">
            <a:avLst/>
          </a:prstGeom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id="{3B91C901-AEAF-CFAE-8EAA-5BD9817F0D4F}"/>
              </a:ext>
            </a:extLst>
          </p:cNvPr>
          <p:cNvSpPr txBox="1"/>
          <p:nvPr/>
        </p:nvSpPr>
        <p:spPr>
          <a:xfrm>
            <a:off x="2747670" y="4679256"/>
            <a:ext cx="13087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transparent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8D04353B-3EBD-7BD5-EF02-4D677D7227B3}"/>
              </a:ext>
            </a:extLst>
          </p:cNvPr>
          <p:cNvSpPr txBox="1"/>
          <p:nvPr/>
        </p:nvSpPr>
        <p:spPr>
          <a:xfrm>
            <a:off x="2729909" y="5901066"/>
            <a:ext cx="13087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soft</a:t>
            </a:r>
            <a:endParaRPr lang="en-GB" sz="1200" dirty="0">
              <a:solidFill>
                <a:srgbClr val="14103A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131" name="Picture 130">
            <a:extLst>
              <a:ext uri="{FF2B5EF4-FFF2-40B4-BE49-F238E27FC236}">
                <a16:creationId xmlns:a16="http://schemas.microsoft.com/office/drawing/2014/main" id="{58ECDC01-FE35-7E32-F02A-BB74847B5578}"/>
              </a:ext>
            </a:extLst>
          </p:cNvPr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6305" y="4025929"/>
            <a:ext cx="929600" cy="628060"/>
          </a:xfrm>
          <a:prstGeom prst="rect">
            <a:avLst/>
          </a:prstGeom>
        </p:spPr>
      </p:pic>
      <p:sp>
        <p:nvSpPr>
          <p:cNvPr id="132" name="TextBox 131">
            <a:extLst>
              <a:ext uri="{FF2B5EF4-FFF2-40B4-BE49-F238E27FC236}">
                <a16:creationId xmlns:a16="http://schemas.microsoft.com/office/drawing/2014/main" id="{48392634-01D2-944E-11EC-15FB6FC258DF}"/>
              </a:ext>
            </a:extLst>
          </p:cNvPr>
          <p:cNvSpPr txBox="1"/>
          <p:nvPr/>
        </p:nvSpPr>
        <p:spPr>
          <a:xfrm>
            <a:off x="3967523" y="4675777"/>
            <a:ext cx="13087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bendy</a:t>
            </a:r>
          </a:p>
        </p:txBody>
      </p:sp>
      <p:pic>
        <p:nvPicPr>
          <p:cNvPr id="134" name="Picture 133">
            <a:extLst>
              <a:ext uri="{FF2B5EF4-FFF2-40B4-BE49-F238E27FC236}">
                <a16:creationId xmlns:a16="http://schemas.microsoft.com/office/drawing/2014/main" id="{9B4F8B11-AC0A-68A2-47D4-3582C487EA66}"/>
              </a:ext>
            </a:extLst>
          </p:cNvPr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8480" y="4111650"/>
            <a:ext cx="893758" cy="549334"/>
          </a:xfrm>
          <a:prstGeom prst="rect">
            <a:avLst/>
          </a:prstGeom>
        </p:spPr>
      </p:pic>
      <p:sp>
        <p:nvSpPr>
          <p:cNvPr id="135" name="TextBox 134">
            <a:extLst>
              <a:ext uri="{FF2B5EF4-FFF2-40B4-BE49-F238E27FC236}">
                <a16:creationId xmlns:a16="http://schemas.microsoft.com/office/drawing/2014/main" id="{26535B84-65F7-519F-091C-5F10EA4ADA70}"/>
              </a:ext>
            </a:extLst>
          </p:cNvPr>
          <p:cNvSpPr txBox="1"/>
          <p:nvPr/>
        </p:nvSpPr>
        <p:spPr>
          <a:xfrm>
            <a:off x="5070486" y="4679256"/>
            <a:ext cx="13087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absorbent</a:t>
            </a:r>
          </a:p>
        </p:txBody>
      </p:sp>
      <p:pic>
        <p:nvPicPr>
          <p:cNvPr id="137" name="Picture 136">
            <a:extLst>
              <a:ext uri="{FF2B5EF4-FFF2-40B4-BE49-F238E27FC236}">
                <a16:creationId xmlns:a16="http://schemas.microsoft.com/office/drawing/2014/main" id="{A9DDBD51-3A65-7A6B-2DD1-788C0412A133}"/>
              </a:ext>
            </a:extLst>
          </p:cNvPr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7370" y="5197669"/>
            <a:ext cx="880589" cy="703397"/>
          </a:xfrm>
          <a:prstGeom prst="rect">
            <a:avLst/>
          </a:prstGeom>
        </p:spPr>
      </p:pic>
      <p:sp>
        <p:nvSpPr>
          <p:cNvPr id="138" name="TextBox 137">
            <a:extLst>
              <a:ext uri="{FF2B5EF4-FFF2-40B4-BE49-F238E27FC236}">
                <a16:creationId xmlns:a16="http://schemas.microsoft.com/office/drawing/2014/main" id="{04F4E27B-952E-08EC-825D-B0D2FE9FE48F}"/>
              </a:ext>
            </a:extLst>
          </p:cNvPr>
          <p:cNvSpPr txBox="1"/>
          <p:nvPr/>
        </p:nvSpPr>
        <p:spPr>
          <a:xfrm>
            <a:off x="3933272" y="5906300"/>
            <a:ext cx="13087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rough</a:t>
            </a:r>
            <a:endParaRPr lang="en-GB" sz="1200" dirty="0">
              <a:solidFill>
                <a:srgbClr val="14103A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140" name="Picture 139">
            <a:extLst>
              <a:ext uri="{FF2B5EF4-FFF2-40B4-BE49-F238E27FC236}">
                <a16:creationId xmlns:a16="http://schemas.microsoft.com/office/drawing/2014/main" id="{8AE4D8B0-57F5-ADA7-B018-945B81B28247}"/>
              </a:ext>
            </a:extLst>
          </p:cNvPr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276307" y="5186396"/>
            <a:ext cx="920350" cy="703397"/>
          </a:xfrm>
          <a:prstGeom prst="rect">
            <a:avLst/>
          </a:prstGeom>
        </p:spPr>
      </p:pic>
      <p:sp>
        <p:nvSpPr>
          <p:cNvPr id="141" name="TextBox 140">
            <a:extLst>
              <a:ext uri="{FF2B5EF4-FFF2-40B4-BE49-F238E27FC236}">
                <a16:creationId xmlns:a16="http://schemas.microsoft.com/office/drawing/2014/main" id="{B4CEF0B2-3EE7-F274-A4EB-1E8F8AE88A72}"/>
              </a:ext>
            </a:extLst>
          </p:cNvPr>
          <p:cNvSpPr txBox="1"/>
          <p:nvPr/>
        </p:nvSpPr>
        <p:spPr>
          <a:xfrm>
            <a:off x="5049486" y="5901066"/>
            <a:ext cx="13087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14103A"/>
                </a:solidFill>
                <a:latin typeface="Arial Rounded MT Bold" panose="020F0704030504030204" pitchFamily="34" charset="77"/>
              </a:rPr>
              <a:t>opaque</a:t>
            </a:r>
            <a:endParaRPr lang="en-GB" sz="1200" dirty="0">
              <a:solidFill>
                <a:srgbClr val="14103A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21FED40A-8845-7D1E-C306-72D2A5FC30E9}"/>
              </a:ext>
            </a:extLst>
          </p:cNvPr>
          <p:cNvSpPr txBox="1"/>
          <p:nvPr/>
        </p:nvSpPr>
        <p:spPr>
          <a:xfrm>
            <a:off x="6995314" y="3651188"/>
            <a:ext cx="768480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Natural</a:t>
            </a:r>
            <a:r>
              <a:rPr lang="en-US" sz="11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 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3F979774-CD8D-3935-DD25-18B7506B6AB6}"/>
              </a:ext>
            </a:extLst>
          </p:cNvPr>
          <p:cNvSpPr txBox="1"/>
          <p:nvPr/>
        </p:nvSpPr>
        <p:spPr>
          <a:xfrm>
            <a:off x="8533551" y="3662038"/>
            <a:ext cx="963725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12103A"/>
                </a:solidFill>
                <a:latin typeface="Arial Rounded MT Bold" panose="020F0704030504030204" pitchFamily="34" charset="77"/>
              </a:rPr>
              <a:t>Man-made</a:t>
            </a:r>
            <a:endParaRPr lang="en-US" sz="1100" dirty="0">
              <a:solidFill>
                <a:srgbClr val="12103A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145" name="Picture 144" descr="A group of colorful plastic forks and spoons&#10;&#10;AI-generated content may be incorrect.">
            <a:extLst>
              <a:ext uri="{FF2B5EF4-FFF2-40B4-BE49-F238E27FC236}">
                <a16:creationId xmlns:a16="http://schemas.microsoft.com/office/drawing/2014/main" id="{07D11E93-9419-6006-562C-30F8CEE1059A}"/>
              </a:ext>
            </a:extLst>
          </p:cNvPr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7234" y="4006830"/>
            <a:ext cx="774771" cy="512228"/>
          </a:xfrm>
          <a:prstGeom prst="rect">
            <a:avLst/>
          </a:prstGeom>
        </p:spPr>
      </p:pic>
      <p:pic>
        <p:nvPicPr>
          <p:cNvPr id="147" name="Picture 146" descr="A close up of a leaf&#10;&#10;AI-generated content may be incorrect.">
            <a:extLst>
              <a:ext uri="{FF2B5EF4-FFF2-40B4-BE49-F238E27FC236}">
                <a16:creationId xmlns:a16="http://schemas.microsoft.com/office/drawing/2014/main" id="{CE8266AE-3857-E9DE-9744-6D910ECD436D}"/>
              </a:ext>
            </a:extLst>
          </p:cNvPr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052" y="3966604"/>
            <a:ext cx="912949" cy="653177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C74CAD57-F22F-7961-3EF6-3DFE9FE28FD5}"/>
              </a:ext>
            </a:extLst>
          </p:cNvPr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9652" y="4789467"/>
            <a:ext cx="818089" cy="600237"/>
          </a:xfrm>
          <a:prstGeom prst="rect">
            <a:avLst/>
          </a:prstGeom>
        </p:spPr>
      </p:pic>
      <p:pic>
        <p:nvPicPr>
          <p:cNvPr id="151" name="Picture 150" descr="A close up of a book&#10;&#10;AI-generated content may be incorrect.">
            <a:extLst>
              <a:ext uri="{FF2B5EF4-FFF2-40B4-BE49-F238E27FC236}">
                <a16:creationId xmlns:a16="http://schemas.microsoft.com/office/drawing/2014/main" id="{884D8D25-6A07-79AA-B442-0F1285ED222E}"/>
              </a:ext>
            </a:extLst>
          </p:cNvPr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0557" y="4822777"/>
            <a:ext cx="963725" cy="542095"/>
          </a:xfrm>
          <a:prstGeom prst="rect">
            <a:avLst/>
          </a:prstGeom>
        </p:spPr>
      </p:pic>
      <p:pic>
        <p:nvPicPr>
          <p:cNvPr id="153" name="Picture 152" descr="A pile of cut logs&#10;&#10;AI-generated content may be incorrect.">
            <a:extLst>
              <a:ext uri="{FF2B5EF4-FFF2-40B4-BE49-F238E27FC236}">
                <a16:creationId xmlns:a16="http://schemas.microsoft.com/office/drawing/2014/main" id="{BCDECF05-9D93-D4BA-9CCA-A118D87AEADF}"/>
              </a:ext>
            </a:extLst>
          </p:cNvPr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79652" y="5656122"/>
            <a:ext cx="818089" cy="641241"/>
          </a:xfrm>
          <a:prstGeom prst="rect">
            <a:avLst/>
          </a:prstGeom>
        </p:spPr>
      </p:pic>
      <p:pic>
        <p:nvPicPr>
          <p:cNvPr id="155" name="Picture 154" descr="A blue backpack with brown straps&#10;&#10;AI-generated content may be incorrect.">
            <a:extLst>
              <a:ext uri="{FF2B5EF4-FFF2-40B4-BE49-F238E27FC236}">
                <a16:creationId xmlns:a16="http://schemas.microsoft.com/office/drawing/2014/main" id="{9E89CFC9-ADA1-180E-2548-90E9A51832D9}"/>
              </a:ext>
            </a:extLst>
          </p:cNvPr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7134" y="5622480"/>
            <a:ext cx="630098" cy="75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00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Google Shape;85;p1">
            <a:extLst>
              <a:ext uri="{FF2B5EF4-FFF2-40B4-BE49-F238E27FC236}">
                <a16:creationId xmlns:a16="http://schemas.microsoft.com/office/drawing/2014/main" id="{0A8D2A58-5464-9A57-E85C-05E2A8E61757}"/>
              </a:ext>
            </a:extLst>
          </p:cNvPr>
          <p:cNvCxnSpPr/>
          <p:nvPr/>
        </p:nvCxnSpPr>
        <p:spPr>
          <a:xfrm>
            <a:off x="113463" y="854706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" name="Google Shape;86;p1" descr="A blue square with white letters&#10;&#10;Description automatically generated">
            <a:extLst>
              <a:ext uri="{FF2B5EF4-FFF2-40B4-BE49-F238E27FC236}">
                <a16:creationId xmlns:a16="http://schemas.microsoft.com/office/drawing/2014/main" id="{2FBB6190-A38C-5D0F-60D2-5816EF68F7FE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464" y="30905"/>
            <a:ext cx="812800" cy="8191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9">
            <a:extLst>
              <a:ext uri="{FF2B5EF4-FFF2-40B4-BE49-F238E27FC236}">
                <a16:creationId xmlns:a16="http://schemas.microsoft.com/office/drawing/2014/main" id="{B194A1E8-50C1-C9EA-7F77-91C3ECED72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918" y="156065"/>
            <a:ext cx="43088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14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Year 1: Everyday materials </a:t>
            </a:r>
          </a:p>
          <a:p>
            <a:pPr eaLnBrk="1" hangingPunct="1"/>
            <a:r>
              <a:rPr lang="en-GB" altLang="en-US" sz="1600" dirty="0">
                <a:solidFill>
                  <a:srgbClr val="130E3C"/>
                </a:solidFill>
                <a:latin typeface="Arial Rounded MT Bold" panose="020F0704030504030204" pitchFamily="34" charset="77"/>
              </a:rPr>
              <a:t>Knowledge Organiser  </a:t>
            </a:r>
            <a:endParaRPr lang="en-US" altLang="en-US" sz="1600" dirty="0">
              <a:solidFill>
                <a:srgbClr val="130E3C"/>
              </a:solidFill>
              <a:latin typeface="Arial Rounded MT Bold" panose="020F0704030504030204" pitchFamily="34" charset="77"/>
            </a:endParaRPr>
          </a:p>
        </p:txBody>
      </p:sp>
      <p:cxnSp>
        <p:nvCxnSpPr>
          <p:cNvPr id="9" name="Google Shape;88;p1">
            <a:extLst>
              <a:ext uri="{FF2B5EF4-FFF2-40B4-BE49-F238E27FC236}">
                <a16:creationId xmlns:a16="http://schemas.microsoft.com/office/drawing/2014/main" id="{01F34D80-C9EB-B592-4D37-F33462B19B98}"/>
              </a:ext>
            </a:extLst>
          </p:cNvPr>
          <p:cNvCxnSpPr/>
          <p:nvPr/>
        </p:nvCxnSpPr>
        <p:spPr>
          <a:xfrm>
            <a:off x="113463" y="6647790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" name="Google Shape;89;p1">
            <a:extLst>
              <a:ext uri="{FF2B5EF4-FFF2-40B4-BE49-F238E27FC236}">
                <a16:creationId xmlns:a16="http://schemas.microsoft.com/office/drawing/2014/main" id="{6D10A09F-B7CB-BC2F-9B90-92B48C331CFC}"/>
              </a:ext>
            </a:extLst>
          </p:cNvPr>
          <p:cNvSpPr txBox="1"/>
          <p:nvPr/>
        </p:nvSpPr>
        <p:spPr>
          <a:xfrm>
            <a:off x="6738344" y="6642556"/>
            <a:ext cx="3054189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 dirty="0">
                <a:solidFill>
                  <a:srgbClr val="130E3C"/>
                </a:solidFill>
                <a:latin typeface="Arial Rounded"/>
                <a:ea typeface="Arial Rounded"/>
                <a:cs typeface="Arial Rounded"/>
                <a:sym typeface="Arial Rounded"/>
              </a:rPr>
              <a:t>Developing Experts Copyright 2025 All Rights Reserved</a:t>
            </a:r>
            <a:endParaRPr dirty="0"/>
          </a:p>
        </p:txBody>
      </p:sp>
      <p:graphicFrame>
        <p:nvGraphicFramePr>
          <p:cNvPr id="12" name="Table 101">
            <a:extLst>
              <a:ext uri="{FF2B5EF4-FFF2-40B4-BE49-F238E27FC236}">
                <a16:creationId xmlns:a16="http://schemas.microsoft.com/office/drawing/2014/main" id="{2FC27B68-4573-F141-EA8A-3178DB00C96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0982" y="1410681"/>
          <a:ext cx="9499829" cy="5074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9332">
                  <a:extLst>
                    <a:ext uri="{9D8B030D-6E8A-4147-A177-3AD203B41FA5}">
                      <a16:colId xmlns:a16="http://schemas.microsoft.com/office/drawing/2014/main" val="1483215143"/>
                    </a:ext>
                  </a:extLst>
                </a:gridCol>
                <a:gridCol w="7730497">
                  <a:extLst>
                    <a:ext uri="{9D8B030D-6E8A-4147-A177-3AD203B41FA5}">
                      <a16:colId xmlns:a16="http://schemas.microsoft.com/office/drawing/2014/main" val="2925171619"/>
                    </a:ext>
                  </a:extLst>
                </a:gridCol>
              </a:tblGrid>
              <a:tr h="54391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material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i="0" kern="120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anything that is used to make something else</a:t>
                      </a:r>
                      <a:endParaRPr lang="en-GB" sz="1200" b="0" dirty="0">
                        <a:solidFill>
                          <a:srgbClr val="12103A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8030005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property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</a:rPr>
                        <a:t>words that tell use what a material is like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4023632"/>
                  </a:ext>
                </a:extLst>
              </a:tr>
              <a:tr h="633286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absorbent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</a:rPr>
                        <a:t>something that soaks up water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8498645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transparent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you can see through it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7258047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natural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</a:rPr>
                        <a:t>made by nature and not by humans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7298488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man-made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made by human beings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0884513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waterproof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</a:rPr>
                        <a:t>to not let water pass through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6539177"/>
                  </a:ext>
                </a:extLst>
              </a:tr>
              <a:tr h="633286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float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</a:rPr>
                        <a:t>to stay on the surface of the water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2369668"/>
                  </a:ext>
                </a:extLst>
              </a:tr>
              <a:tr h="54391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12103A"/>
                          </a:solidFill>
                          <a:latin typeface="Arial Rounded MT Bold" panose="020F0704030504030204" pitchFamily="34" charset="0"/>
                        </a:rPr>
                        <a:t>sink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>
                          <a:solidFill>
                            <a:srgbClr val="12103A"/>
                          </a:solidFill>
                          <a:effectLst/>
                          <a:latin typeface="Arial Rounded MT Bold" panose="020F0704030504030204" pitchFamily="34" charset="0"/>
                          <a:ea typeface="+mn-ea"/>
                          <a:cs typeface="+mn-cs"/>
                        </a:rPr>
                        <a:t>to fall downwards when placed in water 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211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813945"/>
                  </a:ext>
                </a:extLst>
              </a:tr>
            </a:tbl>
          </a:graphicData>
        </a:graphic>
      </p:graphicFrame>
      <p:sp>
        <p:nvSpPr>
          <p:cNvPr id="2" name="Google Shape;158;p2">
            <a:extLst>
              <a:ext uri="{FF2B5EF4-FFF2-40B4-BE49-F238E27FC236}">
                <a16:creationId xmlns:a16="http://schemas.microsoft.com/office/drawing/2014/main" id="{065AEAAB-2E9D-8F82-B204-98CC5F14B9EF}"/>
              </a:ext>
            </a:extLst>
          </p:cNvPr>
          <p:cNvSpPr/>
          <p:nvPr/>
        </p:nvSpPr>
        <p:spPr>
          <a:xfrm>
            <a:off x="3389810" y="968587"/>
            <a:ext cx="3126377" cy="320871"/>
          </a:xfrm>
          <a:prstGeom prst="ribbon">
            <a:avLst>
              <a:gd name="adj1" fmla="val 16667"/>
              <a:gd name="adj2" fmla="val 50000"/>
            </a:avLst>
          </a:prstGeom>
          <a:solidFill>
            <a:srgbClr val="14103A"/>
          </a:solidFill>
          <a:ln w="12700" cap="flat" cmpd="sng">
            <a:solidFill>
              <a:srgbClr val="26415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59;p2">
            <a:extLst>
              <a:ext uri="{FF2B5EF4-FFF2-40B4-BE49-F238E27FC236}">
                <a16:creationId xmlns:a16="http://schemas.microsoft.com/office/drawing/2014/main" id="{D87AB1CE-6F7B-C897-5348-4178CA28131F}"/>
              </a:ext>
            </a:extLst>
          </p:cNvPr>
          <p:cNvSpPr txBox="1"/>
          <p:nvPr/>
        </p:nvSpPr>
        <p:spPr>
          <a:xfrm>
            <a:off x="4253778" y="989063"/>
            <a:ext cx="1566518" cy="307736"/>
          </a:xfrm>
          <a:prstGeom prst="rect">
            <a:avLst/>
          </a:prstGeom>
          <a:solidFill>
            <a:srgbClr val="13113A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 Rounded"/>
              <a:buNone/>
            </a:pPr>
            <a:r>
              <a:rPr lang="en-GB" sz="1400" b="1" i="0" u="none" strike="noStrike" cap="none" dirty="0">
                <a:solidFill>
                  <a:srgbClr val="FFFFFF"/>
                </a:solidFill>
                <a:latin typeface="Arial Rounded"/>
                <a:ea typeface="Arial Rounded"/>
                <a:cs typeface="Arial Rounded"/>
                <a:sym typeface="Arial Rounded"/>
              </a:rPr>
              <a:t>Rocket Words</a:t>
            </a:r>
            <a:endParaRPr sz="1097" b="1" dirty="0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4" name="Google Shape;108;p1">
            <a:extLst>
              <a:ext uri="{FF2B5EF4-FFF2-40B4-BE49-F238E27FC236}">
                <a16:creationId xmlns:a16="http://schemas.microsoft.com/office/drawing/2014/main" id="{F8C600E3-8973-B49A-844F-752A7F7BAABC}"/>
              </a:ext>
            </a:extLst>
          </p:cNvPr>
          <p:cNvSpPr txBox="1"/>
          <p:nvPr/>
        </p:nvSpPr>
        <p:spPr>
          <a:xfrm>
            <a:off x="4810456" y="606321"/>
            <a:ext cx="6283295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GB" sz="1100" b="1" dirty="0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Careers connected to this unit: engineer, builder, carpenter </a:t>
            </a:r>
            <a:endParaRPr dirty="0">
              <a:solidFill>
                <a:srgbClr val="13113A"/>
              </a:solidFill>
            </a:endParaRPr>
          </a:p>
        </p:txBody>
      </p:sp>
      <p:pic>
        <p:nvPicPr>
          <p:cNvPr id="11" name="Picture 10" descr="A blue square with white and black text&#10;&#10;AI-generated content may be incorrect.">
            <a:extLst>
              <a:ext uri="{FF2B5EF4-FFF2-40B4-BE49-F238E27FC236}">
                <a16:creationId xmlns:a16="http://schemas.microsoft.com/office/drawing/2014/main" id="{E84A86D0-6542-19D7-DCAD-DF3581BAF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245" y="-1426"/>
            <a:ext cx="883811" cy="88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902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503</TotalTime>
  <Words>799</Words>
  <Application>Microsoft Office PowerPoint</Application>
  <PresentationFormat>A4 Paper (210x297 mm)</PresentationFormat>
  <Paragraphs>146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Arial Rounded</vt:lpstr>
      <vt:lpstr>Arial Rounded MT Bold</vt:lpstr>
      <vt:lpstr>Calibri</vt:lpstr>
      <vt:lpstr>Calibri Light</vt:lpstr>
      <vt:lpstr>Letter-join Print Plus 4</vt:lpstr>
      <vt:lpstr>Office Theme</vt:lpstr>
      <vt:lpstr>PowerPoint Presentation</vt:lpstr>
      <vt:lpstr>Geography</vt:lpstr>
      <vt:lpstr>PowerPoint Presentation</vt:lpstr>
      <vt:lpstr>PowerPoint Presentation</vt:lpstr>
      <vt:lpstr>History</vt:lpstr>
      <vt:lpstr>PowerPoint Presentation</vt:lpstr>
      <vt:lpstr>PowerPoint Presentation</vt:lpstr>
      <vt:lpstr>Science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Mintey</dc:creator>
  <cp:lastModifiedBy>Mary Bowe</cp:lastModifiedBy>
  <cp:revision>42</cp:revision>
  <dcterms:created xsi:type="dcterms:W3CDTF">2022-07-14T08:20:57Z</dcterms:created>
  <dcterms:modified xsi:type="dcterms:W3CDTF">2026-03-20T13:14:04Z</dcterms:modified>
</cp:coreProperties>
</file>