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906000" cy="6858000" type="A4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iHh8eZg4Izi9si7o3UrNH2eKrsZ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F1C2424-C74E-4F44-B9C2-B6C59A3F4EAC}">
  <a:tblStyle styleId="{7F1C2424-C74E-4F44-B9C2-B6C59A3F4EAC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customschemas.google.com/relationships/presentationmetadata" Target="metadata"/><Relationship Id="rId4" Type="http://schemas.openxmlformats.org/officeDocument/2006/relationships/slide" Target="slides/slide3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1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jp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6.png"/><Relationship Id="rId5" Type="http://schemas.openxmlformats.org/officeDocument/2006/relationships/image" Target="../media/image4.png"/><Relationship Id="rId10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556592" y="1026285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alibri"/>
              <a:buNone/>
            </a:pPr>
            <a:r>
              <a:rPr lang="en-US" sz="7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1 Knowledge Organisers </a:t>
            </a:r>
            <a:endParaRPr/>
          </a:p>
        </p:txBody>
      </p:sp>
      <p:sp>
        <p:nvSpPr>
          <p:cNvPr id="85" name="Google Shape;85;p1"/>
          <p:cNvSpPr txBox="1"/>
          <p:nvPr/>
        </p:nvSpPr>
        <p:spPr>
          <a:xfrm>
            <a:off x="3829878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AEABAB"/>
              </a:buClr>
              <a:buSzPts val="3200"/>
              <a:buFont typeface="Arial"/>
              <a:buNone/>
            </a:pPr>
            <a:r>
              <a:rPr lang="en-US" sz="3200" b="0" i="0" u="none" strike="noStrike" cap="none">
                <a:solidFill>
                  <a:srgbClr val="AEABAB"/>
                </a:solidFill>
                <a:latin typeface="Calibri"/>
                <a:ea typeface="Calibri"/>
                <a:cs typeface="Calibri"/>
                <a:sym typeface="Calibri"/>
              </a:rPr>
              <a:t>Autumn 2025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/>
          <p:nvPr/>
        </p:nvSpPr>
        <p:spPr>
          <a:xfrm>
            <a:off x="2574" y="6541961"/>
            <a:ext cx="9910205" cy="328446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6945735" y="6591677"/>
            <a:ext cx="294259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Developing Experts Copyright 2022 All Rights Reserved</a:t>
            </a:r>
            <a:endParaRPr/>
          </a:p>
        </p:txBody>
      </p:sp>
      <p:sp>
        <p:nvSpPr>
          <p:cNvPr id="92" name="Google Shape;92;p2"/>
          <p:cNvSpPr/>
          <p:nvPr/>
        </p:nvSpPr>
        <p:spPr>
          <a:xfrm>
            <a:off x="-4205" y="0"/>
            <a:ext cx="9910205" cy="1041722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/>
          <p:nvPr/>
        </p:nvSpPr>
        <p:spPr>
          <a:xfrm>
            <a:off x="972629" y="157126"/>
            <a:ext cx="8769800" cy="734588"/>
          </a:xfrm>
          <a:prstGeom prst="roundRect">
            <a:avLst>
              <a:gd name="adj" fmla="val 11185"/>
            </a:avLst>
          </a:prstGeom>
          <a:noFill/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"/>
          <p:cNvSpPr txBox="1"/>
          <p:nvPr/>
        </p:nvSpPr>
        <p:spPr>
          <a:xfrm>
            <a:off x="1033946" y="222612"/>
            <a:ext cx="3275448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Knowledge Organiser: Seasonal Changes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95" name="Google Shape;95;p2"/>
          <p:cNvSpPr/>
          <p:nvPr/>
        </p:nvSpPr>
        <p:spPr>
          <a:xfrm>
            <a:off x="182624" y="1365420"/>
            <a:ext cx="2639201" cy="215295"/>
          </a:xfrm>
          <a:prstGeom prst="roundRect">
            <a:avLst>
              <a:gd name="adj" fmla="val 16667"/>
            </a:avLst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Lesson Sequence</a:t>
            </a:r>
            <a:endParaRPr/>
          </a:p>
        </p:txBody>
      </p:sp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224" y="1638807"/>
            <a:ext cx="2669601" cy="4765168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2"/>
          <p:cNvSpPr/>
          <p:nvPr/>
        </p:nvSpPr>
        <p:spPr>
          <a:xfrm>
            <a:off x="475003" y="878999"/>
            <a:ext cx="394092" cy="370318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/>
          <p:nvPr/>
        </p:nvSpPr>
        <p:spPr>
          <a:xfrm>
            <a:off x="499812" y="898438"/>
            <a:ext cx="344937" cy="33144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/>
          <p:nvPr/>
        </p:nvSpPr>
        <p:spPr>
          <a:xfrm>
            <a:off x="952183" y="691242"/>
            <a:ext cx="669483" cy="674169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"/>
          <p:cNvSpPr/>
          <p:nvPr/>
        </p:nvSpPr>
        <p:spPr>
          <a:xfrm>
            <a:off x="983670" y="714902"/>
            <a:ext cx="608200" cy="59165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1703503" y="615008"/>
            <a:ext cx="544776" cy="536919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/>
          <p:nvPr/>
        </p:nvSpPr>
        <p:spPr>
          <a:xfrm>
            <a:off x="1725919" y="635429"/>
            <a:ext cx="501550" cy="482139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/>
          <p:nvPr/>
        </p:nvSpPr>
        <p:spPr>
          <a:xfrm>
            <a:off x="2312304" y="745813"/>
            <a:ext cx="533822" cy="524656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"/>
          <p:cNvSpPr/>
          <p:nvPr/>
        </p:nvSpPr>
        <p:spPr>
          <a:xfrm>
            <a:off x="2338502" y="768630"/>
            <a:ext cx="483323" cy="47334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/>
          <p:cNvSpPr/>
          <p:nvPr/>
        </p:nvSpPr>
        <p:spPr>
          <a:xfrm>
            <a:off x="2901363" y="592912"/>
            <a:ext cx="544776" cy="524656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2"/>
          <p:cNvSpPr/>
          <p:nvPr/>
        </p:nvSpPr>
        <p:spPr>
          <a:xfrm>
            <a:off x="2931537" y="617252"/>
            <a:ext cx="486001" cy="48375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2"/>
          <p:cNvSpPr/>
          <p:nvPr/>
        </p:nvSpPr>
        <p:spPr>
          <a:xfrm>
            <a:off x="3511545" y="763207"/>
            <a:ext cx="486961" cy="448363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/>
          <p:nvPr/>
        </p:nvSpPr>
        <p:spPr>
          <a:xfrm>
            <a:off x="3535807" y="782689"/>
            <a:ext cx="439018" cy="41132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2"/>
          <p:cNvSpPr/>
          <p:nvPr/>
        </p:nvSpPr>
        <p:spPr>
          <a:xfrm>
            <a:off x="4067651" y="784575"/>
            <a:ext cx="356391" cy="329183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2"/>
          <p:cNvSpPr/>
          <p:nvPr/>
        </p:nvSpPr>
        <p:spPr>
          <a:xfrm>
            <a:off x="4087540" y="803081"/>
            <a:ext cx="314895" cy="289836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" descr="Icon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8274" y="851827"/>
            <a:ext cx="422072" cy="39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" descr="Icon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9181" y="776582"/>
            <a:ext cx="537111" cy="377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" descr="Icon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61920" y="661822"/>
            <a:ext cx="391342" cy="429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" descr="Icon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996943" y="643381"/>
            <a:ext cx="353616" cy="414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" descr="Icon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573306" y="857479"/>
            <a:ext cx="373687" cy="254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" descr="Icon&#10;&#10;Description automatically generated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019007" y="693785"/>
            <a:ext cx="486961" cy="462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" descr="Icon&#10;&#10;Description automatically generated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251453" y="707360"/>
            <a:ext cx="647405" cy="604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"/>
          <p:cNvPicPr preferRelativeResize="0"/>
          <p:nvPr/>
        </p:nvPicPr>
        <p:blipFill rotWithShape="1">
          <a:blip r:embed="rId11">
            <a:alphaModFix/>
          </a:blip>
          <a:srcRect r="68249"/>
          <a:stretch/>
        </p:blipFill>
        <p:spPr>
          <a:xfrm>
            <a:off x="163571" y="136403"/>
            <a:ext cx="702599" cy="683316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"/>
          <p:cNvSpPr txBox="1"/>
          <p:nvPr/>
        </p:nvSpPr>
        <p:spPr>
          <a:xfrm>
            <a:off x="910798" y="1688539"/>
            <a:ext cx="1760872" cy="4616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1. Understand there are four seasons</a:t>
            </a:r>
            <a:endParaRPr/>
          </a:p>
        </p:txBody>
      </p:sp>
      <p:sp>
        <p:nvSpPr>
          <p:cNvPr id="120" name="Google Shape;120;p2"/>
          <p:cNvSpPr txBox="1"/>
          <p:nvPr/>
        </p:nvSpPr>
        <p:spPr>
          <a:xfrm>
            <a:off x="910798" y="2487997"/>
            <a:ext cx="1760872" cy="64633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2. Understand the changes that take place in autumn</a:t>
            </a:r>
            <a:endParaRPr/>
          </a:p>
        </p:txBody>
      </p:sp>
      <p:sp>
        <p:nvSpPr>
          <p:cNvPr id="121" name="Google Shape;121;p2"/>
          <p:cNvSpPr txBox="1"/>
          <p:nvPr/>
        </p:nvSpPr>
        <p:spPr>
          <a:xfrm>
            <a:off x="910798" y="3284413"/>
            <a:ext cx="1760872" cy="64633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3. Understand the changes that take place in winter</a:t>
            </a:r>
            <a:endParaRPr/>
          </a:p>
        </p:txBody>
      </p:sp>
      <p:sp>
        <p:nvSpPr>
          <p:cNvPr id="122" name="Google Shape;122;p2"/>
          <p:cNvSpPr txBox="1"/>
          <p:nvPr/>
        </p:nvSpPr>
        <p:spPr>
          <a:xfrm>
            <a:off x="910798" y="4100925"/>
            <a:ext cx="1760872" cy="64633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4. Understand the changes that take place in spring</a:t>
            </a:r>
            <a:endParaRPr/>
          </a:p>
        </p:txBody>
      </p:sp>
      <p:sp>
        <p:nvSpPr>
          <p:cNvPr id="123" name="Google Shape;123;p2"/>
          <p:cNvSpPr txBox="1"/>
          <p:nvPr/>
        </p:nvSpPr>
        <p:spPr>
          <a:xfrm>
            <a:off x="910798" y="4905338"/>
            <a:ext cx="1760872" cy="64633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5. Understand the changes that take place in summer</a:t>
            </a:r>
            <a:endParaRPr/>
          </a:p>
        </p:txBody>
      </p:sp>
      <p:sp>
        <p:nvSpPr>
          <p:cNvPr id="124" name="Google Shape;124;p2"/>
          <p:cNvSpPr txBox="1"/>
          <p:nvPr/>
        </p:nvSpPr>
        <p:spPr>
          <a:xfrm>
            <a:off x="910798" y="5705149"/>
            <a:ext cx="1760872" cy="64633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6. Investigate how you can measure rainfall</a:t>
            </a:r>
            <a:endParaRPr/>
          </a:p>
        </p:txBody>
      </p:sp>
      <p:pic>
        <p:nvPicPr>
          <p:cNvPr id="125" name="Google Shape;125;p2" descr="A picture containing nature, outdoor, clouds, sun&#10;&#10;Description automatically generated"/>
          <p:cNvPicPr preferRelativeResize="0"/>
          <p:nvPr/>
        </p:nvPicPr>
        <p:blipFill rotWithShape="1">
          <a:blip r:embed="rId12">
            <a:alphaModFix/>
          </a:blip>
          <a:srcRect t="3163" b="1"/>
          <a:stretch/>
        </p:blipFill>
        <p:spPr>
          <a:xfrm>
            <a:off x="8311487" y="147070"/>
            <a:ext cx="1441194" cy="7548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"/>
          <p:cNvPicPr preferRelativeResize="0"/>
          <p:nvPr/>
        </p:nvPicPr>
        <p:blipFill rotWithShape="1">
          <a:blip r:embed="rId13">
            <a:alphaModFix/>
          </a:blip>
          <a:srcRect l="5134" t="4507" r="5912" b="5102"/>
          <a:stretch/>
        </p:blipFill>
        <p:spPr>
          <a:xfrm>
            <a:off x="6925055" y="1532496"/>
            <a:ext cx="2817374" cy="28629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" descr="A group of different colored clothes&#10;&#10;Description automatically generated with low confidence"/>
          <p:cNvPicPr preferRelativeResize="0"/>
          <p:nvPr/>
        </p:nvPicPr>
        <p:blipFill rotWithShape="1">
          <a:blip r:embed="rId14">
            <a:alphaModFix/>
          </a:blip>
          <a:srcRect b="47741"/>
          <a:stretch/>
        </p:blipFill>
        <p:spPr>
          <a:xfrm>
            <a:off x="3212765" y="1711358"/>
            <a:ext cx="3255598" cy="13920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" descr="A road with trees on either side&#10;&#10;Description automatically generated with low confidence"/>
          <p:cNvPicPr preferRelativeResize="0"/>
          <p:nvPr/>
        </p:nvPicPr>
        <p:blipFill rotWithShape="1">
          <a:blip r:embed="rId15">
            <a:alphaModFix/>
          </a:blip>
          <a:srcRect t="-570" b="-1"/>
          <a:stretch/>
        </p:blipFill>
        <p:spPr>
          <a:xfrm>
            <a:off x="2936997" y="4727540"/>
            <a:ext cx="3836557" cy="1696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6938826" y="4860857"/>
            <a:ext cx="2774107" cy="1520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" descr="A group of different colored clothes&#10;&#10;Description automatically generated with low confidence"/>
          <p:cNvPicPr preferRelativeResize="0"/>
          <p:nvPr/>
        </p:nvPicPr>
        <p:blipFill rotWithShape="1">
          <a:blip r:embed="rId14">
            <a:alphaModFix/>
          </a:blip>
          <a:srcRect t="51936"/>
          <a:stretch/>
        </p:blipFill>
        <p:spPr>
          <a:xfrm>
            <a:off x="3225413" y="3332715"/>
            <a:ext cx="3277526" cy="1288883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"/>
          <p:cNvSpPr/>
          <p:nvPr/>
        </p:nvSpPr>
        <p:spPr>
          <a:xfrm>
            <a:off x="2922589" y="4736851"/>
            <a:ext cx="3850965" cy="1691056"/>
          </a:xfrm>
          <a:prstGeom prst="roundRect">
            <a:avLst>
              <a:gd name="adj" fmla="val 2197"/>
            </a:avLst>
          </a:prstGeom>
          <a:noFill/>
          <a:ln w="19050" cap="flat" cmpd="sng">
            <a:solidFill>
              <a:srgbClr val="38D4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2"/>
          <p:cNvSpPr txBox="1"/>
          <p:nvPr/>
        </p:nvSpPr>
        <p:spPr>
          <a:xfrm>
            <a:off x="7440267" y="4651725"/>
            <a:ext cx="1760872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Months of the year</a:t>
            </a:r>
            <a:endParaRPr/>
          </a:p>
        </p:txBody>
      </p:sp>
      <p:sp>
        <p:nvSpPr>
          <p:cNvPr id="133" name="Google Shape;133;p2"/>
          <p:cNvSpPr/>
          <p:nvPr/>
        </p:nvSpPr>
        <p:spPr>
          <a:xfrm>
            <a:off x="6888726" y="4651725"/>
            <a:ext cx="2863955" cy="1782057"/>
          </a:xfrm>
          <a:prstGeom prst="roundRect">
            <a:avLst>
              <a:gd name="adj" fmla="val 2197"/>
            </a:avLst>
          </a:prstGeom>
          <a:noFill/>
          <a:ln w="19050" cap="flat" cmpd="sng">
            <a:solidFill>
              <a:srgbClr val="38D4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2"/>
          <p:cNvSpPr txBox="1"/>
          <p:nvPr/>
        </p:nvSpPr>
        <p:spPr>
          <a:xfrm>
            <a:off x="3004082" y="5368524"/>
            <a:ext cx="750943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spring</a:t>
            </a:r>
            <a:endParaRPr/>
          </a:p>
        </p:txBody>
      </p:sp>
      <p:sp>
        <p:nvSpPr>
          <p:cNvPr id="135" name="Google Shape;135;p2"/>
          <p:cNvSpPr txBox="1"/>
          <p:nvPr/>
        </p:nvSpPr>
        <p:spPr>
          <a:xfrm>
            <a:off x="3960128" y="5368524"/>
            <a:ext cx="833149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summer</a:t>
            </a:r>
            <a:endParaRPr/>
          </a:p>
        </p:txBody>
      </p:sp>
      <p:sp>
        <p:nvSpPr>
          <p:cNvPr id="136" name="Google Shape;136;p2"/>
          <p:cNvSpPr txBox="1"/>
          <p:nvPr/>
        </p:nvSpPr>
        <p:spPr>
          <a:xfrm>
            <a:off x="4926220" y="5360735"/>
            <a:ext cx="833149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autumn</a:t>
            </a:r>
            <a:endParaRPr/>
          </a:p>
        </p:txBody>
      </p:sp>
      <p:sp>
        <p:nvSpPr>
          <p:cNvPr id="137" name="Google Shape;137;p2"/>
          <p:cNvSpPr txBox="1"/>
          <p:nvPr/>
        </p:nvSpPr>
        <p:spPr>
          <a:xfrm>
            <a:off x="5879360" y="5362876"/>
            <a:ext cx="833149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winter</a:t>
            </a:r>
            <a:endParaRPr/>
          </a:p>
        </p:txBody>
      </p:sp>
      <p:sp>
        <p:nvSpPr>
          <p:cNvPr id="138" name="Google Shape;138;p2"/>
          <p:cNvSpPr txBox="1"/>
          <p:nvPr/>
        </p:nvSpPr>
        <p:spPr>
          <a:xfrm>
            <a:off x="3960128" y="4798186"/>
            <a:ext cx="1760872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Seasons of the year</a:t>
            </a:r>
            <a:endParaRPr/>
          </a:p>
        </p:txBody>
      </p:sp>
      <p:sp>
        <p:nvSpPr>
          <p:cNvPr id="139" name="Google Shape;139;p2"/>
          <p:cNvSpPr txBox="1"/>
          <p:nvPr/>
        </p:nvSpPr>
        <p:spPr>
          <a:xfrm>
            <a:off x="6893984" y="1200716"/>
            <a:ext cx="2849055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Months which fall into each season</a:t>
            </a:r>
            <a:endParaRPr/>
          </a:p>
        </p:txBody>
      </p:sp>
      <p:sp>
        <p:nvSpPr>
          <p:cNvPr id="140" name="Google Shape;140;p2"/>
          <p:cNvSpPr/>
          <p:nvPr/>
        </p:nvSpPr>
        <p:spPr>
          <a:xfrm>
            <a:off x="6890589" y="1188792"/>
            <a:ext cx="2863955" cy="3335869"/>
          </a:xfrm>
          <a:prstGeom prst="roundRect">
            <a:avLst>
              <a:gd name="adj" fmla="val 2197"/>
            </a:avLst>
          </a:prstGeom>
          <a:noFill/>
          <a:ln w="19050" cap="flat" cmpd="sng">
            <a:solidFill>
              <a:srgbClr val="38D4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2"/>
          <p:cNvSpPr txBox="1"/>
          <p:nvPr/>
        </p:nvSpPr>
        <p:spPr>
          <a:xfrm>
            <a:off x="2929007" y="1255005"/>
            <a:ext cx="3844547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Clothing to wear during each season</a:t>
            </a:r>
            <a:endParaRPr/>
          </a:p>
        </p:txBody>
      </p:sp>
      <p:sp>
        <p:nvSpPr>
          <p:cNvPr id="142" name="Google Shape;142;p2"/>
          <p:cNvSpPr txBox="1"/>
          <p:nvPr/>
        </p:nvSpPr>
        <p:spPr>
          <a:xfrm>
            <a:off x="3476245" y="1500758"/>
            <a:ext cx="833149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summer</a:t>
            </a:r>
            <a:endParaRPr/>
          </a:p>
        </p:txBody>
      </p:sp>
      <p:sp>
        <p:nvSpPr>
          <p:cNvPr id="143" name="Google Shape;143;p2"/>
          <p:cNvSpPr txBox="1"/>
          <p:nvPr/>
        </p:nvSpPr>
        <p:spPr>
          <a:xfrm>
            <a:off x="5338436" y="1499119"/>
            <a:ext cx="750943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spring</a:t>
            </a:r>
            <a:endParaRPr/>
          </a:p>
        </p:txBody>
      </p:sp>
      <p:sp>
        <p:nvSpPr>
          <p:cNvPr id="144" name="Google Shape;144;p2"/>
          <p:cNvSpPr txBox="1"/>
          <p:nvPr/>
        </p:nvSpPr>
        <p:spPr>
          <a:xfrm>
            <a:off x="5256230" y="3113357"/>
            <a:ext cx="833149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autumn</a:t>
            </a:r>
            <a:endParaRPr/>
          </a:p>
        </p:txBody>
      </p:sp>
      <p:sp>
        <p:nvSpPr>
          <p:cNvPr id="145" name="Google Shape;145;p2"/>
          <p:cNvSpPr txBox="1"/>
          <p:nvPr/>
        </p:nvSpPr>
        <p:spPr>
          <a:xfrm>
            <a:off x="3573306" y="3065320"/>
            <a:ext cx="833149" cy="276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winter</a:t>
            </a:r>
            <a:endParaRPr/>
          </a:p>
        </p:txBody>
      </p:sp>
      <p:sp>
        <p:nvSpPr>
          <p:cNvPr id="146" name="Google Shape;146;p2"/>
          <p:cNvSpPr/>
          <p:nvPr/>
        </p:nvSpPr>
        <p:spPr>
          <a:xfrm>
            <a:off x="2922590" y="1255005"/>
            <a:ext cx="3850965" cy="3373957"/>
          </a:xfrm>
          <a:prstGeom prst="roundRect">
            <a:avLst>
              <a:gd name="adj" fmla="val 2197"/>
            </a:avLst>
          </a:prstGeom>
          <a:noFill/>
          <a:ln w="19050" cap="flat" cmpd="sng">
            <a:solidFill>
              <a:srgbClr val="38D4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2"/>
          <p:cNvSpPr txBox="1"/>
          <p:nvPr/>
        </p:nvSpPr>
        <p:spPr>
          <a:xfrm>
            <a:off x="5264782" y="222612"/>
            <a:ext cx="26215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Careers connected to materials: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meteorologist,  weather forecaster, climatologist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2" name="Google Shape;152;p3"/>
          <p:cNvGraphicFramePr/>
          <p:nvPr/>
        </p:nvGraphicFramePr>
        <p:xfrm>
          <a:off x="242600" y="1429533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{7F1C2424-C74E-4F44-B9C2-B6C59A3F4EAC}</a:tableStyleId>
              </a:tblPr>
              <a:tblGrid>
                <a:gridCol w="166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35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season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 one of 4 parts of the year; spring, summer, autumn and winter</a:t>
                      </a:r>
                      <a:endParaRPr sz="1600" b="1">
                        <a:solidFill>
                          <a:srgbClr val="807E8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spring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a season between March and May</a:t>
                      </a:r>
                      <a:endParaRPr sz="1600" b="1">
                        <a:solidFill>
                          <a:srgbClr val="807E8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summer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a season between June and August</a:t>
                      </a:r>
                      <a:endParaRPr sz="1600" b="1">
                        <a:solidFill>
                          <a:srgbClr val="807E8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autumn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a season between September and November</a:t>
                      </a:r>
                      <a:endParaRPr sz="1600" b="1">
                        <a:solidFill>
                          <a:srgbClr val="807E8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winter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a season between December and February</a:t>
                      </a:r>
                      <a:endParaRPr sz="1600" b="1">
                        <a:solidFill>
                          <a:srgbClr val="807E8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hibernate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to sleep through the winter</a:t>
                      </a:r>
                      <a:endParaRPr sz="1600" b="1">
                        <a:solidFill>
                          <a:srgbClr val="807E8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temperature 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how warm or cool something is</a:t>
                      </a:r>
                      <a:endParaRPr sz="1600" b="1">
                        <a:solidFill>
                          <a:srgbClr val="807E8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weather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>
                          <a:solidFill>
                            <a:srgbClr val="807E80"/>
                          </a:solidFill>
                          <a:latin typeface="Arial Rounded"/>
                          <a:ea typeface="Arial Rounded"/>
                          <a:cs typeface="Arial Rounded"/>
                          <a:sym typeface="Arial Rounded"/>
                        </a:rPr>
                        <a:t>the conditions and temperature outside</a:t>
                      </a:r>
                      <a:endParaRPr sz="1600" b="1">
                        <a:solidFill>
                          <a:srgbClr val="807E80"/>
                        </a:solidFill>
                        <a:latin typeface="Arial Rounded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55C7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53" name="Google Shape;153;p3"/>
          <p:cNvSpPr/>
          <p:nvPr/>
        </p:nvSpPr>
        <p:spPr>
          <a:xfrm>
            <a:off x="2574" y="6541961"/>
            <a:ext cx="9910205" cy="328446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3"/>
          <p:cNvSpPr txBox="1"/>
          <p:nvPr/>
        </p:nvSpPr>
        <p:spPr>
          <a:xfrm>
            <a:off x="6896575" y="6591677"/>
            <a:ext cx="294259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1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Developing Experts Copyright 2022 All Rights Reserved</a:t>
            </a:r>
            <a:endParaRPr/>
          </a:p>
        </p:txBody>
      </p:sp>
      <p:sp>
        <p:nvSpPr>
          <p:cNvPr id="155" name="Google Shape;155;p3"/>
          <p:cNvSpPr/>
          <p:nvPr/>
        </p:nvSpPr>
        <p:spPr>
          <a:xfrm>
            <a:off x="-4205" y="0"/>
            <a:ext cx="9910205" cy="1041722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3"/>
          <p:cNvSpPr/>
          <p:nvPr/>
        </p:nvSpPr>
        <p:spPr>
          <a:xfrm>
            <a:off x="972629" y="157126"/>
            <a:ext cx="8769800" cy="734588"/>
          </a:xfrm>
          <a:prstGeom prst="roundRect">
            <a:avLst>
              <a:gd name="adj" fmla="val 11185"/>
            </a:avLst>
          </a:prstGeom>
          <a:noFill/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3"/>
          <p:cNvSpPr txBox="1"/>
          <p:nvPr/>
        </p:nvSpPr>
        <p:spPr>
          <a:xfrm>
            <a:off x="1033946" y="222612"/>
            <a:ext cx="3764172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>
                <a:solidFill>
                  <a:schemeClr val="lt1"/>
                </a:solidFill>
                <a:latin typeface="Arial Rounded"/>
                <a:ea typeface="Arial Rounded"/>
                <a:cs typeface="Arial Rounded"/>
                <a:sym typeface="Arial Rounded"/>
              </a:rPr>
              <a:t>Unit Rocket Words: Year 1 – Seasonal Changes  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lt1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58" name="Google Shape;158;p3"/>
          <p:cNvSpPr/>
          <p:nvPr/>
        </p:nvSpPr>
        <p:spPr>
          <a:xfrm>
            <a:off x="475003" y="878999"/>
            <a:ext cx="394092" cy="370318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3"/>
          <p:cNvSpPr/>
          <p:nvPr/>
        </p:nvSpPr>
        <p:spPr>
          <a:xfrm>
            <a:off x="499812" y="898438"/>
            <a:ext cx="344937" cy="33144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3"/>
          <p:cNvSpPr/>
          <p:nvPr/>
        </p:nvSpPr>
        <p:spPr>
          <a:xfrm>
            <a:off x="952183" y="691242"/>
            <a:ext cx="669483" cy="674169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3"/>
          <p:cNvSpPr/>
          <p:nvPr/>
        </p:nvSpPr>
        <p:spPr>
          <a:xfrm>
            <a:off x="983670" y="714902"/>
            <a:ext cx="608200" cy="59165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3"/>
          <p:cNvSpPr/>
          <p:nvPr/>
        </p:nvSpPr>
        <p:spPr>
          <a:xfrm>
            <a:off x="1703503" y="615008"/>
            <a:ext cx="544776" cy="536919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3"/>
          <p:cNvSpPr/>
          <p:nvPr/>
        </p:nvSpPr>
        <p:spPr>
          <a:xfrm>
            <a:off x="1725919" y="635429"/>
            <a:ext cx="501550" cy="482139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3"/>
          <p:cNvSpPr/>
          <p:nvPr/>
        </p:nvSpPr>
        <p:spPr>
          <a:xfrm>
            <a:off x="2312304" y="745813"/>
            <a:ext cx="533822" cy="524656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3"/>
          <p:cNvSpPr/>
          <p:nvPr/>
        </p:nvSpPr>
        <p:spPr>
          <a:xfrm>
            <a:off x="2338502" y="768630"/>
            <a:ext cx="483323" cy="47334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3"/>
          <p:cNvSpPr/>
          <p:nvPr/>
        </p:nvSpPr>
        <p:spPr>
          <a:xfrm>
            <a:off x="2901363" y="592912"/>
            <a:ext cx="544776" cy="524656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3"/>
          <p:cNvSpPr/>
          <p:nvPr/>
        </p:nvSpPr>
        <p:spPr>
          <a:xfrm>
            <a:off x="2931537" y="617252"/>
            <a:ext cx="486001" cy="48375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3"/>
          <p:cNvSpPr/>
          <p:nvPr/>
        </p:nvSpPr>
        <p:spPr>
          <a:xfrm>
            <a:off x="3511545" y="763207"/>
            <a:ext cx="486961" cy="448363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3"/>
          <p:cNvSpPr/>
          <p:nvPr/>
        </p:nvSpPr>
        <p:spPr>
          <a:xfrm>
            <a:off x="3535807" y="782689"/>
            <a:ext cx="439018" cy="41132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3"/>
          <p:cNvSpPr/>
          <p:nvPr/>
        </p:nvSpPr>
        <p:spPr>
          <a:xfrm>
            <a:off x="4067651" y="784575"/>
            <a:ext cx="356391" cy="329183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3"/>
          <p:cNvSpPr/>
          <p:nvPr/>
        </p:nvSpPr>
        <p:spPr>
          <a:xfrm>
            <a:off x="4087540" y="803081"/>
            <a:ext cx="314895" cy="289836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2" name="Google Shape;172;p3" descr="Icon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8274" y="851827"/>
            <a:ext cx="422072" cy="39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3" descr="Icon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9181" y="776582"/>
            <a:ext cx="537111" cy="377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3" descr="Icon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61920" y="661822"/>
            <a:ext cx="391342" cy="429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3" descr="Icon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996943" y="643381"/>
            <a:ext cx="353616" cy="414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3" descr="Icon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573306" y="857479"/>
            <a:ext cx="373687" cy="254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3" descr="Icon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019007" y="693785"/>
            <a:ext cx="486961" cy="462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3" descr="Icon&#10;&#10;Description automatically generated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251453" y="707360"/>
            <a:ext cx="647405" cy="604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3" descr="A picture containing text, tableware, plate, dishware&#10;&#10;Description automatically generated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1726" y="73195"/>
            <a:ext cx="815839" cy="85835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0" name="Google Shape;180;p3"/>
          <p:cNvGrpSpPr/>
          <p:nvPr/>
        </p:nvGrpSpPr>
        <p:grpSpPr>
          <a:xfrm>
            <a:off x="3922569" y="1012383"/>
            <a:ext cx="2691987" cy="618583"/>
            <a:chOff x="4168240" y="976588"/>
            <a:chExt cx="2385997" cy="618583"/>
          </a:xfrm>
        </p:grpSpPr>
        <p:pic>
          <p:nvPicPr>
            <p:cNvPr id="181" name="Google Shape;181;p3" descr="A picture containing logo&#10;&#10;Description automatically generated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4168240" y="976588"/>
              <a:ext cx="2385997" cy="61727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2" name="Google Shape;182;p3"/>
            <p:cNvSpPr/>
            <p:nvPr/>
          </p:nvSpPr>
          <p:spPr>
            <a:xfrm>
              <a:off x="4443387" y="1110052"/>
              <a:ext cx="1738462" cy="234537"/>
            </a:xfrm>
            <a:prstGeom prst="rect">
              <a:avLst/>
            </a:prstGeom>
            <a:solidFill>
              <a:srgbClr val="55C7CC"/>
            </a:solidFill>
            <a:ln w="12700" cap="flat" cmpd="sng">
              <a:solidFill>
                <a:srgbClr val="55C7C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endParaRPr sz="1800" b="1" i="0" u="none" strike="noStrike" cap="none">
                <a:solidFill>
                  <a:srgbClr val="FFFFFF"/>
                </a:solidFill>
                <a:latin typeface="Arial Rounded"/>
                <a:ea typeface="Arial Rounded"/>
                <a:cs typeface="Arial Rounded"/>
                <a:sym typeface="Arial Rounded"/>
              </a:endParaRPr>
            </a:p>
          </p:txBody>
        </p:sp>
        <p:sp>
          <p:nvSpPr>
            <p:cNvPr id="183" name="Google Shape;183;p3"/>
            <p:cNvSpPr txBox="1"/>
            <p:nvPr/>
          </p:nvSpPr>
          <p:spPr>
            <a:xfrm>
              <a:off x="4639439" y="1071991"/>
              <a:ext cx="1388457" cy="523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400"/>
                <a:buFont typeface="Arial Rounded"/>
                <a:buNone/>
              </a:pPr>
              <a:r>
                <a:rPr lang="en-US" sz="1400" b="1" i="0" u="none" strike="noStrike" cap="none">
                  <a:solidFill>
                    <a:srgbClr val="FFFFFF"/>
                  </a:solidFill>
                  <a:latin typeface="Arial Rounded"/>
                  <a:ea typeface="Arial Rounded"/>
                  <a:cs typeface="Arial Rounded"/>
                  <a:sym typeface="Arial Rounded"/>
                </a:rPr>
                <a:t>Rocket Words</a:t>
              </a:r>
              <a:endParaRPr sz="1800" b="1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endParaRPr>
            </a:p>
          </p:txBody>
        </p:sp>
      </p:grpSp>
      <p:pic>
        <p:nvPicPr>
          <p:cNvPr id="184" name="Google Shape;184;p3" descr="A picture containing nature, outdoor, clouds, sun&#10;&#10;Description automatically generated"/>
          <p:cNvPicPr preferRelativeResize="0"/>
          <p:nvPr/>
        </p:nvPicPr>
        <p:blipFill rotWithShape="1">
          <a:blip r:embed="rId12">
            <a:alphaModFix/>
          </a:blip>
          <a:srcRect t="3163" b="1"/>
          <a:stretch/>
        </p:blipFill>
        <p:spPr>
          <a:xfrm>
            <a:off x="8311487" y="147070"/>
            <a:ext cx="1441194" cy="7548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05753" y="69165"/>
            <a:ext cx="5187812" cy="67888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196</Words>
  <Application>Microsoft Office PowerPoint</Application>
  <PresentationFormat>A4 Paper (210x297 mm)</PresentationFormat>
  <Paragraphs>44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Arial Rounded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Mintey</dc:creator>
  <cp:lastModifiedBy>Mary Bowe</cp:lastModifiedBy>
  <cp:revision>1</cp:revision>
  <dcterms:created xsi:type="dcterms:W3CDTF">2022-07-14T08:20:57Z</dcterms:created>
  <dcterms:modified xsi:type="dcterms:W3CDTF">2025-08-27T11:38:21Z</dcterms:modified>
</cp:coreProperties>
</file>