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797675" cy="9926638"/>
  <p:embeddedFontLst>
    <p:embeddedFont>
      <p:font typeface="Calibri" panose="020F0502020204030204" pitchFamily="34" charset="0"/>
      <p:regular r:id="rId17"/>
      <p:bold r:id="rId18"/>
      <p:italic r:id="rId19"/>
      <p:boldItalic r:id="rId20"/>
    </p:embeddedFont>
    <p:embeddedFont>
      <p:font typeface="Amatic SC" panose="020B0604020202020204" charset="-79"/>
      <p:regular r:id="rId21"/>
      <p:bold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3" roundtripDataSignature="AMtx7midPkfMKVOuCvM9WkoZyuMULKRxB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63905D0-A21D-4F18-9309-E35C86D8C315}">
  <a:tblStyle styleId="{A63905D0-A21D-4F18-9309-E35C86D8C31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8217587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4" name="Google Shape;74;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24352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 name="Google Shape;83;p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4" name="Google Shape;84;p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a:p>
        </p:txBody>
      </p:sp>
      <p:sp>
        <p:nvSpPr>
          <p:cNvPr id="85" name="Google Shape;85;p2:notes"/>
          <p:cNvSpPr txBox="1">
            <a:spLocks noGrp="1"/>
          </p:cNvSpPr>
          <p:nvPr>
            <p:ph type="hdr" idx="3"/>
          </p:nvPr>
        </p:nvSpPr>
        <p:spPr>
          <a:xfrm>
            <a:off x="0" y="0"/>
            <a:ext cx="2945659" cy="4980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Curiosity and Communication led learning</a:t>
            </a:r>
            <a:endParaRPr/>
          </a:p>
        </p:txBody>
      </p:sp>
    </p:spTree>
    <p:extLst>
      <p:ext uri="{BB962C8B-B14F-4D97-AF65-F5344CB8AC3E}">
        <p14:creationId xmlns:p14="http://schemas.microsoft.com/office/powerpoint/2010/main" val="2766363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1" name="Google Shape;91;p2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2" name="Google Shape;92;p25: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a:t>
            </a:fld>
            <a:endParaRPr/>
          </a:p>
        </p:txBody>
      </p:sp>
      <p:sp>
        <p:nvSpPr>
          <p:cNvPr id="93" name="Google Shape;93;p25:notes"/>
          <p:cNvSpPr txBox="1">
            <a:spLocks noGrp="1"/>
          </p:cNvSpPr>
          <p:nvPr>
            <p:ph type="hdr" idx="3"/>
          </p:nvPr>
        </p:nvSpPr>
        <p:spPr>
          <a:xfrm>
            <a:off x="0" y="0"/>
            <a:ext cx="2945659" cy="4980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Curiosity and Communication led learning</a:t>
            </a:r>
            <a:endParaRPr/>
          </a:p>
        </p:txBody>
      </p:sp>
    </p:spTree>
    <p:extLst>
      <p:ext uri="{BB962C8B-B14F-4D97-AF65-F5344CB8AC3E}">
        <p14:creationId xmlns:p14="http://schemas.microsoft.com/office/powerpoint/2010/main" val="73729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9" name="Google Shape;99;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37837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42386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Google Shape;115;p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5: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
        <p:nvSpPr>
          <p:cNvPr id="117" name="Google Shape;117;p5:notes"/>
          <p:cNvSpPr txBox="1">
            <a:spLocks noGrp="1"/>
          </p:cNvSpPr>
          <p:nvPr>
            <p:ph type="hdr" idx="3"/>
          </p:nvPr>
        </p:nvSpPr>
        <p:spPr>
          <a:xfrm>
            <a:off x="0" y="0"/>
            <a:ext cx="2945659" cy="4980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Curiosity and Communication led learning</a:t>
            </a:r>
            <a:endParaRPr/>
          </a:p>
        </p:txBody>
      </p:sp>
    </p:spTree>
    <p:extLst>
      <p:ext uri="{BB962C8B-B14F-4D97-AF65-F5344CB8AC3E}">
        <p14:creationId xmlns:p14="http://schemas.microsoft.com/office/powerpoint/2010/main" val="418553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5" name="Google Shape;125;p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
        <p:nvSpPr>
          <p:cNvPr id="126" name="Google Shape;126;p6:notes"/>
          <p:cNvSpPr txBox="1">
            <a:spLocks noGrp="1"/>
          </p:cNvSpPr>
          <p:nvPr>
            <p:ph type="hdr" idx="3"/>
          </p:nvPr>
        </p:nvSpPr>
        <p:spPr>
          <a:xfrm>
            <a:off x="0" y="0"/>
            <a:ext cx="2945659" cy="4980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Curiosity and Communication led learning</a:t>
            </a:r>
            <a:endParaRPr/>
          </a:p>
        </p:txBody>
      </p:sp>
    </p:spTree>
    <p:extLst>
      <p:ext uri="{BB962C8B-B14F-4D97-AF65-F5344CB8AC3E}">
        <p14:creationId xmlns:p14="http://schemas.microsoft.com/office/powerpoint/2010/main" val="4068126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12456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0" name="Google Shape;140;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49196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9: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7" name="Google Shape;147;p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67339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1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Check that this matches Rising Stars.</a:t>
            </a:r>
            <a:endParaRPr/>
          </a:p>
        </p:txBody>
      </p:sp>
      <p:sp>
        <p:nvSpPr>
          <p:cNvPr id="157" name="Google Shape;157;p10: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
        <p:nvSpPr>
          <p:cNvPr id="158" name="Google Shape;158;p10:notes"/>
          <p:cNvSpPr txBox="1">
            <a:spLocks noGrp="1"/>
          </p:cNvSpPr>
          <p:nvPr>
            <p:ph type="hdr" idx="3"/>
          </p:nvPr>
        </p:nvSpPr>
        <p:spPr>
          <a:xfrm>
            <a:off x="0" y="0"/>
            <a:ext cx="2945659" cy="4980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Curiosity and Communication led learning</a:t>
            </a:r>
            <a:endParaRPr/>
          </a:p>
        </p:txBody>
      </p:sp>
    </p:spTree>
    <p:extLst>
      <p:ext uri="{BB962C8B-B14F-4D97-AF65-F5344CB8AC3E}">
        <p14:creationId xmlns:p14="http://schemas.microsoft.com/office/powerpoint/2010/main" val="2423750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4" name="Google Shape;164;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198796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1" name="Google Shape;171;p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33400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4" name="Google Shape;184;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95343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
        <p:cNvGrpSpPr/>
        <p:nvPr/>
      </p:nvGrpSpPr>
      <p:grpSpPr>
        <a:xfrm>
          <a:off x="0" y="0"/>
          <a:ext cx="0" cy="0"/>
          <a:chOff x="0" y="0"/>
          <a:chExt cx="0" cy="0"/>
        </a:xfrm>
      </p:grpSpPr>
      <p:sp>
        <p:nvSpPr>
          <p:cNvPr id="22" name="Google Shape;22;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8"/>
        <p:cNvGrpSpPr/>
        <p:nvPr/>
      </p:nvGrpSpPr>
      <p:grpSpPr>
        <a:xfrm>
          <a:off x="0" y="0"/>
          <a:ext cx="0" cy="0"/>
          <a:chOff x="0" y="0"/>
          <a:chExt cx="0" cy="0"/>
        </a:xfrm>
      </p:grpSpPr>
      <p:sp>
        <p:nvSpPr>
          <p:cNvPr id="29" name="Google Shape;29;p1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1" name="Google Shape;31;p1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3" name="Google Shape;33;p1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
        <p:cNvGrpSpPr/>
        <p:nvPr/>
      </p:nvGrpSpPr>
      <p:grpSpPr>
        <a:xfrm>
          <a:off x="0" y="0"/>
          <a:ext cx="0" cy="0"/>
          <a:chOff x="0" y="0"/>
          <a:chExt cx="0" cy="0"/>
        </a:xfrm>
      </p:grpSpPr>
      <p:sp>
        <p:nvSpPr>
          <p:cNvPr id="38" name="Google Shape;38;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2"/>
        <p:cNvGrpSpPr/>
        <p:nvPr/>
      </p:nvGrpSpPr>
      <p:grpSpPr>
        <a:xfrm>
          <a:off x="0" y="0"/>
          <a:ext cx="0" cy="0"/>
          <a:chOff x="0" y="0"/>
          <a:chExt cx="0" cy="0"/>
        </a:xfrm>
      </p:grpSpPr>
      <p:sp>
        <p:nvSpPr>
          <p:cNvPr id="43" name="Google Shape;43;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
        <p:cNvGrpSpPr/>
        <p:nvPr/>
      </p:nvGrpSpPr>
      <p:grpSpPr>
        <a:xfrm>
          <a:off x="0" y="0"/>
          <a:ext cx="0" cy="0"/>
          <a:chOff x="0" y="0"/>
          <a:chExt cx="0" cy="0"/>
        </a:xfrm>
      </p:grpSpPr>
      <p:sp>
        <p:nvSpPr>
          <p:cNvPr id="47" name="Google Shape;47;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9" name="Google Shape;49;p2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0" name="Google Shape;5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3"/>
        <p:cNvGrpSpPr/>
        <p:nvPr/>
      </p:nvGrpSpPr>
      <p:grpSpPr>
        <a:xfrm>
          <a:off x="0" y="0"/>
          <a:ext cx="0" cy="0"/>
          <a:chOff x="0" y="0"/>
          <a:chExt cx="0" cy="0"/>
        </a:xfrm>
      </p:grpSpPr>
      <p:sp>
        <p:nvSpPr>
          <p:cNvPr id="54" name="Google Shape;54;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2"/>
          <p:cNvSpPr>
            <a:spLocks noGrp="1"/>
          </p:cNvSpPr>
          <p:nvPr>
            <p:ph type="pic" idx="2"/>
          </p:nvPr>
        </p:nvSpPr>
        <p:spPr>
          <a:xfrm>
            <a:off x="5183188" y="987425"/>
            <a:ext cx="6172200" cy="4873625"/>
          </a:xfrm>
          <a:prstGeom prst="rect">
            <a:avLst/>
          </a:prstGeom>
          <a:noFill/>
          <a:ln>
            <a:noFill/>
          </a:ln>
        </p:spPr>
      </p:sp>
      <p:sp>
        <p:nvSpPr>
          <p:cNvPr id="56" name="Google Shape;56;p2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7" name="Google Shape;5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
        <p:cNvGrpSpPr/>
        <p:nvPr/>
      </p:nvGrpSpPr>
      <p:grpSpPr>
        <a:xfrm>
          <a:off x="0" y="0"/>
          <a:ext cx="0" cy="0"/>
          <a:chOff x="0" y="0"/>
          <a:chExt cx="0" cy="0"/>
        </a:xfrm>
      </p:grpSpPr>
      <p:sp>
        <p:nvSpPr>
          <p:cNvPr id="61" name="Google Shape;61;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6"/>
        <p:cNvGrpSpPr/>
        <p:nvPr/>
      </p:nvGrpSpPr>
      <p:grpSpPr>
        <a:xfrm>
          <a:off x="0" y="0"/>
          <a:ext cx="0" cy="0"/>
          <a:chOff x="0" y="0"/>
          <a:chExt cx="0" cy="0"/>
        </a:xfrm>
      </p:grpSpPr>
      <p:sp>
        <p:nvSpPr>
          <p:cNvPr id="67" name="Google Shape;67;p2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2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
          <p:cNvSpPr/>
          <p:nvPr/>
        </p:nvSpPr>
        <p:spPr>
          <a:xfrm>
            <a:off x="4019956" y="1403382"/>
            <a:ext cx="8172044" cy="520321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
          <p:cNvSpPr txBox="1"/>
          <p:nvPr/>
        </p:nvSpPr>
        <p:spPr>
          <a:xfrm>
            <a:off x="-377548" y="2523775"/>
            <a:ext cx="11344200" cy="3479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7200"/>
              <a:buFont typeface="Calibri"/>
              <a:buNone/>
            </a:pPr>
            <a:endParaRPr sz="7200" b="0" i="0" u="none" strike="noStrike" cap="none">
              <a:solidFill>
                <a:schemeClr val="dk1"/>
              </a:solidFill>
              <a:latin typeface="Amatic SC"/>
              <a:ea typeface="Amatic SC"/>
              <a:cs typeface="Amatic SC"/>
              <a:sym typeface="Amatic SC"/>
            </a:endParaRPr>
          </a:p>
        </p:txBody>
      </p:sp>
      <p:sp>
        <p:nvSpPr>
          <p:cNvPr id="78" name="Google Shape;78;p1"/>
          <p:cNvSpPr txBox="1"/>
          <p:nvPr/>
        </p:nvSpPr>
        <p:spPr>
          <a:xfrm>
            <a:off x="105065" y="2170614"/>
            <a:ext cx="3969615" cy="41857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400" b="0" i="0" u="none" strike="noStrike" cap="none" dirty="0">
                <a:solidFill>
                  <a:schemeClr val="dk1"/>
                </a:solidFill>
                <a:latin typeface="Calibri"/>
                <a:ea typeface="Calibri"/>
                <a:cs typeface="Calibri"/>
                <a:sym typeface="Calibri"/>
              </a:rPr>
              <a:t>We believe that children should have an  abundance of opportunities to learn through play. The practice and rehearsal that children experience through play is vital to develop their neurological pathways to make connections in the brain. Consolidation is key to embedding skills and knowledge in the </a:t>
            </a:r>
            <a:r>
              <a:rPr lang="en-US" sz="1400" b="0" i="0" u="none" strike="noStrike" cap="none" dirty="0" smtClean="0">
                <a:solidFill>
                  <a:schemeClr val="dk1"/>
                </a:solidFill>
                <a:latin typeface="Calibri"/>
                <a:ea typeface="Calibri"/>
                <a:cs typeface="Calibri"/>
                <a:sym typeface="Calibri"/>
              </a:rPr>
              <a:t>long </a:t>
            </a:r>
            <a:r>
              <a:rPr lang="en-US" dirty="0">
                <a:solidFill>
                  <a:schemeClr val="dk1"/>
                </a:solidFill>
                <a:latin typeface="Calibri"/>
                <a:ea typeface="Calibri"/>
                <a:cs typeface="Calibri"/>
                <a:sym typeface="Calibri"/>
              </a:rPr>
              <a:t>t</a:t>
            </a:r>
            <a:r>
              <a:rPr lang="en-US" sz="1400" b="0" i="0" u="none" strike="noStrike" cap="none" dirty="0" smtClean="0">
                <a:solidFill>
                  <a:schemeClr val="dk1"/>
                </a:solidFill>
                <a:latin typeface="Calibri"/>
                <a:ea typeface="Calibri"/>
                <a:cs typeface="Calibri"/>
                <a:sym typeface="Calibri"/>
              </a:rPr>
              <a:t>erm </a:t>
            </a:r>
            <a:r>
              <a:rPr lang="en-US" sz="1400" b="0" i="0" u="none" strike="noStrike" cap="none" dirty="0">
                <a:solidFill>
                  <a:schemeClr val="dk1"/>
                </a:solidFill>
                <a:latin typeface="Calibri"/>
                <a:ea typeface="Calibri"/>
                <a:cs typeface="Calibri"/>
                <a:sym typeface="Calibri"/>
              </a:rPr>
              <a:t>memory. Children need long, uninterrupted periods of time in the learning environment to become really involved and focused on what they are doing.</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400" b="0" i="0" u="none" strike="noStrike" cap="none" dirty="0">
                <a:solidFill>
                  <a:schemeClr val="dk1"/>
                </a:solidFill>
                <a:latin typeface="Calibri"/>
                <a:ea typeface="Calibri"/>
                <a:cs typeface="Calibri"/>
                <a:sym typeface="Calibri"/>
              </a:rPr>
              <a:t>We will ensure that learning will be exciting and engaging and we will challenge and support all children wherever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sz="1400" b="0" i="0" u="none" strike="noStrike" cap="none" dirty="0">
              <a:solidFill>
                <a:schemeClr val="dk1"/>
              </a:solidFill>
              <a:latin typeface="Calibri"/>
              <a:ea typeface="Calibri"/>
              <a:cs typeface="Calibri"/>
              <a:sym typeface="Calibri"/>
            </a:endParaRPr>
          </a:p>
        </p:txBody>
      </p:sp>
      <p:sp>
        <p:nvSpPr>
          <p:cNvPr id="79" name="Google Shape;79;p1"/>
          <p:cNvSpPr txBox="1"/>
          <p:nvPr/>
        </p:nvSpPr>
        <p:spPr>
          <a:xfrm>
            <a:off x="105065" y="449244"/>
            <a:ext cx="11277310" cy="13542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We believe that children in the Early Years deserve a curriculum that supports and extends knowledge, skills, understanding and confidence.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All children should feel included, secure and valued whilst developing a positive attitude to learning. Learning should be a rewarding and enjoyable experience in which they investigate, discover, explore, create , practise, revise and consolidate their knowledge, skills and understanding</a:t>
            </a:r>
            <a:r>
              <a:rPr lang="en-US" sz="1800" b="0" i="0" u="none" strike="noStrike" cap="none">
                <a:solidFill>
                  <a:schemeClr val="dk1"/>
                </a:solidFill>
                <a:latin typeface="Calibri"/>
                <a:ea typeface="Calibri"/>
                <a:cs typeface="Calibri"/>
                <a:sym typeface="Calibri"/>
              </a:rPr>
              <a:t>. </a:t>
            </a:r>
            <a:endParaRPr sz="1800" b="0" i="0" u="none" strike="noStrike" cap="none">
              <a:solidFill>
                <a:schemeClr val="dk1"/>
              </a:solidFill>
              <a:latin typeface="Calibri"/>
              <a:ea typeface="Calibri"/>
              <a:cs typeface="Calibri"/>
              <a:sym typeface="Calibri"/>
            </a:endParaRPr>
          </a:p>
        </p:txBody>
      </p:sp>
      <p:pic>
        <p:nvPicPr>
          <p:cNvPr id="80" name="Google Shape;80;p1"/>
          <p:cNvPicPr preferRelativeResize="0"/>
          <p:nvPr/>
        </p:nvPicPr>
        <p:blipFill rotWithShape="1">
          <a:blip r:embed="rId3">
            <a:alphaModFix/>
          </a:blip>
          <a:srcRect/>
          <a:stretch/>
        </p:blipFill>
        <p:spPr>
          <a:xfrm>
            <a:off x="4172356" y="1555782"/>
            <a:ext cx="8172044" cy="520321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88" name="Google Shape;88;p2"/>
          <p:cNvGraphicFramePr/>
          <p:nvPr>
            <p:extLst>
              <p:ext uri="{D42A27DB-BD31-4B8C-83A1-F6EECF244321}">
                <p14:modId xmlns:p14="http://schemas.microsoft.com/office/powerpoint/2010/main" val="1198473805"/>
              </p:ext>
            </p:extLst>
          </p:nvPr>
        </p:nvGraphicFramePr>
        <p:xfrm>
          <a:off x="0" y="818193"/>
          <a:ext cx="11925025" cy="8519200"/>
        </p:xfrm>
        <a:graphic>
          <a:graphicData uri="http://schemas.openxmlformats.org/drawingml/2006/table">
            <a:tbl>
              <a:tblPr firstRow="1" bandRow="1">
                <a:noFill/>
                <a:tableStyleId>{A63905D0-A21D-4F18-9309-E35C86D8C315}</a:tableStyleId>
              </a:tblPr>
              <a:tblGrid>
                <a:gridCol w="1550375">
                  <a:extLst>
                    <a:ext uri="{9D8B030D-6E8A-4147-A177-3AD203B41FA5}">
                      <a16:colId xmlns:a16="http://schemas.microsoft.com/office/drawing/2014/main" xmlns="" val="20000"/>
                    </a:ext>
                  </a:extLst>
                </a:gridCol>
                <a:gridCol w="1867225">
                  <a:extLst>
                    <a:ext uri="{9D8B030D-6E8A-4147-A177-3AD203B41FA5}">
                      <a16:colId xmlns:a16="http://schemas.microsoft.com/office/drawing/2014/main" xmlns="" val="20001"/>
                    </a:ext>
                  </a:extLst>
                </a:gridCol>
                <a:gridCol w="1953075">
                  <a:extLst>
                    <a:ext uri="{9D8B030D-6E8A-4147-A177-3AD203B41FA5}">
                      <a16:colId xmlns:a16="http://schemas.microsoft.com/office/drawing/2014/main" xmlns="" val="20002"/>
                    </a:ext>
                  </a:extLst>
                </a:gridCol>
                <a:gridCol w="1653000">
                  <a:extLst>
                    <a:ext uri="{9D8B030D-6E8A-4147-A177-3AD203B41FA5}">
                      <a16:colId xmlns:a16="http://schemas.microsoft.com/office/drawing/2014/main" xmlns="" val="20003"/>
                    </a:ext>
                  </a:extLst>
                </a:gridCol>
                <a:gridCol w="1578475">
                  <a:extLst>
                    <a:ext uri="{9D8B030D-6E8A-4147-A177-3AD203B41FA5}">
                      <a16:colId xmlns:a16="http://schemas.microsoft.com/office/drawing/2014/main" xmlns="" val="20004"/>
                    </a:ext>
                  </a:extLst>
                </a:gridCol>
                <a:gridCol w="1651250">
                  <a:extLst>
                    <a:ext uri="{9D8B030D-6E8A-4147-A177-3AD203B41FA5}">
                      <a16:colId xmlns:a16="http://schemas.microsoft.com/office/drawing/2014/main" xmlns="" val="20005"/>
                    </a:ext>
                  </a:extLst>
                </a:gridCol>
                <a:gridCol w="1671625">
                  <a:extLst>
                    <a:ext uri="{9D8B030D-6E8A-4147-A177-3AD203B41FA5}">
                      <a16:colId xmlns:a16="http://schemas.microsoft.com/office/drawing/2014/main" xmlns="" val="20006"/>
                    </a:ext>
                  </a:extLst>
                </a:gridCol>
              </a:tblGrid>
              <a:tr h="261925">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Autumn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2400"/>
                        <a:buFont typeface="Calibri"/>
                        <a:buNone/>
                      </a:pPr>
                      <a:r>
                        <a:rPr lang="en-US" sz="2400" u="none" strike="noStrike" cap="none">
                          <a:solidFill>
                            <a:srgbClr val="7F7F7F"/>
                          </a:solidFill>
                          <a:latin typeface="Calibri"/>
                          <a:ea typeface="Calibri"/>
                          <a:cs typeface="Calibri"/>
                          <a:sym typeface="Calibri"/>
                        </a:rPr>
                        <a:t>Autumn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Spring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Spring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Summer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Summer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2296800">
                <a:tc>
                  <a:txBody>
                    <a:bodyPr/>
                    <a:lstStyle/>
                    <a:p>
                      <a:pPr marL="0" marR="0" lvl="0" indent="0" algn="ctr" rtl="0">
                        <a:lnSpc>
                          <a:spcPct val="100000"/>
                        </a:lnSpc>
                        <a:spcBef>
                          <a:spcPts val="0"/>
                        </a:spcBef>
                        <a:spcAft>
                          <a:spcPts val="0"/>
                        </a:spcAft>
                        <a:buClr>
                          <a:srgbClr val="000000"/>
                        </a:buClr>
                        <a:buSzPts val="1800"/>
                        <a:buFont typeface="Arial"/>
                        <a:buNone/>
                      </a:pPr>
                      <a:r>
                        <a:rPr lang="en-US" sz="1800" b="0" u="none" strike="noStrike" cap="none">
                          <a:latin typeface="Arial"/>
                          <a:ea typeface="Arial"/>
                          <a:cs typeface="Arial"/>
                          <a:sym typeface="Arial"/>
                        </a:rPr>
                        <a:t>General Themes </a:t>
                      </a:r>
                      <a:endParaRPr sz="1400" u="none" strike="noStrike" cap="none"/>
                    </a:p>
                    <a:p>
                      <a:pPr marL="0" marR="0" lvl="0" indent="0" algn="ctr" rtl="0">
                        <a:lnSpc>
                          <a:spcPct val="100000"/>
                        </a:lnSpc>
                        <a:spcBef>
                          <a:spcPts val="0"/>
                        </a:spcBef>
                        <a:spcAft>
                          <a:spcPts val="0"/>
                        </a:spcAft>
                        <a:buClr>
                          <a:srgbClr val="000000"/>
                        </a:buClr>
                        <a:buSzPts val="1600"/>
                        <a:buFont typeface="Arial"/>
                        <a:buNone/>
                      </a:pPr>
                      <a:r>
                        <a:rPr lang="en-US" sz="1600" b="1" u="none" strike="noStrike" cap="none">
                          <a:latin typeface="Arial"/>
                          <a:ea typeface="Arial"/>
                          <a:cs typeface="Arial"/>
                          <a:sym typeface="Arial"/>
                        </a:rPr>
                        <a:t>NB: </a:t>
                      </a:r>
                      <a:r>
                        <a:rPr lang="en-US" sz="1600" b="1" i="1" u="none" strike="noStrike" cap="none">
                          <a:latin typeface="Arial"/>
                          <a:ea typeface="Arial"/>
                          <a:cs typeface="Arial"/>
                          <a:sym typeface="Arial"/>
                        </a:rPr>
                        <a:t>These themes may be adapted at various points to allow for children’s interests to flow through the provision  </a:t>
                      </a:r>
                      <a:endParaRPr sz="1600" b="1" i="1"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dirty="0">
                          <a:solidFill>
                            <a:srgbClr val="7030A0"/>
                          </a:solidFill>
                          <a:latin typeface="Calibri"/>
                          <a:ea typeface="Calibri"/>
                          <a:cs typeface="Calibri"/>
                          <a:sym typeface="Calibri"/>
                        </a:rPr>
                        <a:t>All About me!</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Starting school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My </a:t>
                      </a:r>
                      <a:r>
                        <a:rPr lang="en-US" sz="1050" u="none" strike="noStrike" cap="none" dirty="0">
                          <a:solidFill>
                            <a:schemeClr val="dk1"/>
                          </a:solidFill>
                          <a:latin typeface="Calibri"/>
                          <a:ea typeface="Calibri"/>
                          <a:cs typeface="Calibri"/>
                          <a:sym typeface="Calibri"/>
                        </a:rPr>
                        <a:t>new class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New </a:t>
                      </a:r>
                      <a:r>
                        <a:rPr lang="en-US" sz="1050" u="none" strike="noStrike" cap="none" dirty="0">
                          <a:solidFill>
                            <a:schemeClr val="dk1"/>
                          </a:solidFill>
                          <a:latin typeface="Calibri"/>
                          <a:ea typeface="Calibri"/>
                          <a:cs typeface="Calibri"/>
                          <a:sym typeface="Calibri"/>
                        </a:rPr>
                        <a:t>Beginnings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People who help us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 Careers</a:t>
                      </a:r>
                      <a:endParaRPr lang="en-US" sz="1400" u="none" strike="noStrike" cap="none" dirty="0">
                        <a:solidFill>
                          <a:schemeClr val="dk1"/>
                        </a:solidFill>
                        <a:latin typeface="Calibri"/>
                        <a:ea typeface="Calibri"/>
                        <a:cs typeface="Calibri"/>
                        <a:sym typeface="Arial"/>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How </a:t>
                      </a:r>
                      <a:r>
                        <a:rPr lang="en-US" sz="1050" u="none" strike="noStrike" cap="none" dirty="0">
                          <a:solidFill>
                            <a:schemeClr val="dk1"/>
                          </a:solidFill>
                          <a:latin typeface="Calibri"/>
                          <a:ea typeface="Calibri"/>
                          <a:cs typeface="Calibri"/>
                          <a:sym typeface="Calibri"/>
                        </a:rPr>
                        <a:t>have I changed?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My family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What am I good at?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How do I make others feel?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Being kind / staying safe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Seasons and weather</a:t>
                      </a: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030A0"/>
                        </a:buClr>
                        <a:buSzPts val="2000"/>
                        <a:buFont typeface="Calibri"/>
                        <a:buNone/>
                      </a:pPr>
                      <a:r>
                        <a:rPr lang="en-US" sz="2000" b="1" u="none" strike="noStrike" cap="none" dirty="0">
                          <a:solidFill>
                            <a:srgbClr val="7030A0"/>
                          </a:solidFill>
                          <a:latin typeface="Calibri"/>
                          <a:ea typeface="Calibri"/>
                          <a:cs typeface="Calibri"/>
                          <a:sym typeface="Calibri"/>
                        </a:rPr>
                        <a:t>Let’s celebrate!</a:t>
                      </a:r>
                      <a:endParaRPr sz="2000" b="1" u="none" strike="noStrike" cap="none" dirty="0">
                        <a:solidFill>
                          <a:srgbClr val="7030A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 Harvest</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Diwali</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The Christmas Story</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Familiar tales </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t>Bonfire night</a:t>
                      </a:r>
                      <a:endParaRPr sz="105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t>Post box visit</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The </a:t>
                      </a:r>
                      <a:r>
                        <a:rPr lang="en-US" sz="1050" u="none" strike="noStrike" cap="none" dirty="0">
                          <a:solidFill>
                            <a:schemeClr val="dk1"/>
                          </a:solidFill>
                          <a:latin typeface="Calibri"/>
                          <a:ea typeface="Calibri"/>
                          <a:cs typeface="Calibri"/>
                          <a:sym typeface="Calibri"/>
                        </a:rPr>
                        <a:t>Nativity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Christmas Lists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Letters to Father </a:t>
                      </a:r>
                      <a:r>
                        <a:rPr lang="en-US" sz="1050" u="none" strike="noStrike" cap="none" dirty="0" smtClean="0">
                          <a:solidFill>
                            <a:schemeClr val="dk1"/>
                          </a:solidFill>
                          <a:latin typeface="Calibri"/>
                          <a:ea typeface="Calibri"/>
                          <a:cs typeface="Calibri"/>
                          <a:sym typeface="Calibri"/>
                        </a:rPr>
                        <a:t>Christmas</a:t>
                      </a:r>
                      <a:endParaRPr sz="105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Forest School </a:t>
                      </a:r>
                      <a:endParaRPr lang="en-US" sz="1050" u="none" strike="noStrike" cap="none" dirty="0" smtClean="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chemeClr val="dk1"/>
                        </a:buClr>
                        <a:buSzPts val="1050"/>
                        <a:buFont typeface="Calibri"/>
                        <a:buNone/>
                        <a:tabLst/>
                        <a:defRPr/>
                      </a:pPr>
                      <a:r>
                        <a:rPr lang="en-US" sz="1050" u="none" strike="noStrike" cap="none" dirty="0" smtClean="0">
                          <a:solidFill>
                            <a:schemeClr val="dk1"/>
                          </a:solidFill>
                          <a:latin typeface="Calibri"/>
                          <a:ea typeface="Calibri"/>
                          <a:cs typeface="Calibri"/>
                          <a:sym typeface="Calibri"/>
                        </a:rPr>
                        <a:t>Seasons and weather</a:t>
                      </a:r>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dirty="0">
                          <a:solidFill>
                            <a:srgbClr val="CC66FF"/>
                          </a:solidFill>
                          <a:latin typeface="Calibri"/>
                          <a:ea typeface="Calibri"/>
                          <a:cs typeface="Calibri"/>
                          <a:sym typeface="Calibri"/>
                        </a:rPr>
                        <a:t>Amazing creatures </a:t>
                      </a:r>
                      <a:endParaRPr sz="2000" b="1" u="none" strike="noStrike" cap="none" dirty="0">
                        <a:solidFill>
                          <a:srgbClr val="CC66FF"/>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a:t>How have I changed since I was a baby?</a:t>
                      </a:r>
                      <a:endParaRPr sz="1100" u="none" strike="noStrike" cap="none" dirty="0"/>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a:t>Forest school </a:t>
                      </a:r>
                      <a:endParaRPr lang="en-US" sz="1100" u="none" strike="noStrike" cap="none" dirty="0" smtClean="0"/>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smtClean="0"/>
                        <a:t>Making </a:t>
                      </a:r>
                      <a:r>
                        <a:rPr lang="en-US" sz="1100" u="none" strike="noStrike" cap="none" dirty="0"/>
                        <a:t>observational drawings</a:t>
                      </a:r>
                      <a:endParaRPr sz="1100" u="none" strike="noStrike" cap="none" dirty="0"/>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a:t>Chinese new year</a:t>
                      </a:r>
                      <a:endParaRPr sz="1100" u="none" strike="noStrike" cap="none" dirty="0"/>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a:t>Holi</a:t>
                      </a:r>
                      <a:endParaRPr sz="1400" u="none" strike="noStrike" cap="none" dirty="0"/>
                    </a:p>
                    <a:p>
                      <a:pPr marL="0" marR="0" lvl="0" indent="0" algn="ctr" rtl="0">
                        <a:lnSpc>
                          <a:spcPct val="100000"/>
                        </a:lnSpc>
                        <a:spcBef>
                          <a:spcPts val="0"/>
                        </a:spcBef>
                        <a:spcAft>
                          <a:spcPts val="0"/>
                        </a:spcAft>
                        <a:buClr>
                          <a:srgbClr val="000000"/>
                        </a:buClr>
                        <a:buSzPts val="2000"/>
                        <a:buFont typeface="Arial"/>
                        <a:buNone/>
                      </a:pPr>
                      <a:r>
                        <a:rPr lang="en-US" sz="1100" u="none" strike="noStrike" cap="none" dirty="0" smtClean="0"/>
                        <a:t>Nowruz</a:t>
                      </a:r>
                    </a:p>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lang="en-US" sz="1100" u="none" strike="noStrike" cap="none" dirty="0" smtClean="0">
                          <a:solidFill>
                            <a:schemeClr val="dk1"/>
                          </a:solidFill>
                          <a:latin typeface="Calibri"/>
                          <a:ea typeface="Calibri"/>
                          <a:cs typeface="Calibri"/>
                          <a:sym typeface="Calibri"/>
                        </a:rPr>
                        <a:t>Seasons and weather</a:t>
                      </a:r>
                    </a:p>
                    <a:p>
                      <a:pPr marL="0" marR="0" lvl="0" indent="0" algn="ctr" rtl="0">
                        <a:lnSpc>
                          <a:spcPct val="100000"/>
                        </a:lnSpc>
                        <a:spcBef>
                          <a:spcPts val="0"/>
                        </a:spcBef>
                        <a:spcAft>
                          <a:spcPts val="0"/>
                        </a:spcAft>
                        <a:buClr>
                          <a:srgbClr val="000000"/>
                        </a:buClr>
                        <a:buSzPts val="2000"/>
                        <a:buFont typeface="Arial"/>
                        <a:buNone/>
                      </a:pPr>
                      <a:endParaRPr sz="11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dirty="0" smtClean="0">
                          <a:solidFill>
                            <a:srgbClr val="CC66FF"/>
                          </a:solidFill>
                          <a:latin typeface="Calibri"/>
                          <a:ea typeface="Calibri"/>
                          <a:cs typeface="Calibri"/>
                          <a:sym typeface="Calibri"/>
                        </a:rPr>
                        <a:t>Come </a:t>
                      </a:r>
                      <a:r>
                        <a:rPr lang="en-US" sz="2000" b="1" u="none" strike="noStrike" cap="none" dirty="0">
                          <a:solidFill>
                            <a:srgbClr val="CC66FF"/>
                          </a:solidFill>
                          <a:latin typeface="Calibri"/>
                          <a:ea typeface="Calibri"/>
                          <a:cs typeface="Calibri"/>
                          <a:sym typeface="Calibri"/>
                        </a:rPr>
                        <a:t>Outside!</a:t>
                      </a:r>
                      <a:endParaRPr sz="2000" b="1" u="none" strike="noStrike" cap="none" dirty="0">
                        <a:solidFill>
                          <a:srgbClr val="CC66FF"/>
                        </a:solidFill>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Plants &amp; Flowers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t>Different roles in society</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00" u="none" strike="noStrike" cap="none" dirty="0"/>
                        <a:t>Hot and cold countries</a:t>
                      </a:r>
                      <a:endParaRPr sz="10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The great outdoors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Forest School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Planting seeds </a:t>
                      </a:r>
                      <a:endParaRPr sz="1400" u="none" strike="noStrike" cap="none" dirty="0"/>
                    </a:p>
                    <a:p>
                      <a:pPr marL="0" marR="0" lvl="0" indent="0" algn="l" rtl="0">
                        <a:lnSpc>
                          <a:spcPct val="100000"/>
                        </a:lnSpc>
                        <a:spcBef>
                          <a:spcPts val="0"/>
                        </a:spcBef>
                        <a:spcAft>
                          <a:spcPts val="0"/>
                        </a:spcAft>
                        <a:buClr>
                          <a:srgbClr val="000000"/>
                        </a:buClr>
                        <a:buSzPts val="2000"/>
                        <a:buFont typeface="Arial"/>
                        <a:buNone/>
                      </a:pPr>
                      <a:r>
                        <a:rPr lang="en-US" sz="1100" u="none" strike="noStrike" cap="none" dirty="0"/>
                        <a:t>          Butterflies</a:t>
                      </a:r>
                      <a:endParaRPr sz="1400" u="none" strike="noStrike" cap="none" dirty="0"/>
                    </a:p>
                    <a:p>
                      <a:pPr marL="0" marR="0" lvl="0" indent="0" algn="l" rtl="0">
                        <a:lnSpc>
                          <a:spcPct val="100000"/>
                        </a:lnSpc>
                        <a:spcBef>
                          <a:spcPts val="0"/>
                        </a:spcBef>
                        <a:spcAft>
                          <a:spcPts val="0"/>
                        </a:spcAft>
                        <a:buClr>
                          <a:srgbClr val="000000"/>
                        </a:buClr>
                        <a:buSzPts val="2000"/>
                        <a:buFont typeface="Arial"/>
                        <a:buNone/>
                      </a:pPr>
                      <a:r>
                        <a:rPr lang="en-US" sz="1100" u="none" strike="noStrike" cap="none" dirty="0"/>
                        <a:t>           Ducklings</a:t>
                      </a:r>
                      <a:endParaRPr sz="1400" u="none" strike="noStrike" cap="none" dirty="0"/>
                    </a:p>
                    <a:p>
                      <a:pPr marL="0" marR="0" lvl="0" indent="0" algn="l" rtl="0">
                        <a:lnSpc>
                          <a:spcPct val="100000"/>
                        </a:lnSpc>
                        <a:spcBef>
                          <a:spcPts val="0"/>
                        </a:spcBef>
                        <a:spcAft>
                          <a:spcPts val="0"/>
                        </a:spcAft>
                        <a:buClr>
                          <a:srgbClr val="000000"/>
                        </a:buClr>
                        <a:buSzPts val="2000"/>
                        <a:buFont typeface="Arial"/>
                        <a:buNone/>
                      </a:pPr>
                      <a:r>
                        <a:rPr lang="en-US" sz="1100" u="none" strike="noStrike" cap="none" dirty="0"/>
                        <a:t>            Tadpoles</a:t>
                      </a:r>
                      <a:endParaRPr sz="1400" u="none" strike="noStrike" cap="none" dirty="0"/>
                    </a:p>
                    <a:p>
                      <a:pPr marL="0" marR="0" lvl="0" indent="0" algn="l" rtl="0">
                        <a:lnSpc>
                          <a:spcPct val="100000"/>
                        </a:lnSpc>
                        <a:spcBef>
                          <a:spcPts val="0"/>
                        </a:spcBef>
                        <a:spcAft>
                          <a:spcPts val="0"/>
                        </a:spcAft>
                        <a:buClr>
                          <a:srgbClr val="000000"/>
                        </a:buClr>
                        <a:buSzPts val="2000"/>
                        <a:buFont typeface="Arial"/>
                        <a:buNone/>
                      </a:pPr>
                      <a:r>
                        <a:rPr lang="en-US" sz="1100" u="none" strike="noStrike" cap="none" dirty="0">
                          <a:solidFill>
                            <a:schemeClr val="dk1"/>
                          </a:solidFill>
                          <a:latin typeface="Calibri"/>
                          <a:ea typeface="Calibri"/>
                          <a:cs typeface="Calibri"/>
                          <a:sym typeface="Calibri"/>
                        </a:rPr>
                        <a:t>            </a:t>
                      </a:r>
                      <a:r>
                        <a:rPr lang="en-US" sz="1050" u="none" strike="noStrike" cap="none" dirty="0">
                          <a:solidFill>
                            <a:schemeClr val="dk1"/>
                          </a:solidFill>
                          <a:latin typeface="Calibri"/>
                          <a:ea typeface="Calibri"/>
                          <a:cs typeface="Calibri"/>
                          <a:sym typeface="Calibri"/>
                        </a:rPr>
                        <a:t>Materials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000"/>
                        <a:buFont typeface="Arial"/>
                        <a:buNone/>
                      </a:pPr>
                      <a:r>
                        <a:rPr lang="en-US" sz="1050" u="none" strike="noStrike" cap="none" dirty="0" smtClean="0">
                          <a:solidFill>
                            <a:schemeClr val="dk1"/>
                          </a:solidFill>
                          <a:latin typeface="Calibri"/>
                          <a:cs typeface="Calibri"/>
                          <a:sym typeface="Calibri"/>
                        </a:rPr>
                        <a:t>Mother’s day</a:t>
                      </a:r>
                    </a:p>
                    <a:p>
                      <a:pPr marL="0" marR="0" lvl="0" indent="0" algn="ctr" rtl="0">
                        <a:lnSpc>
                          <a:spcPct val="100000"/>
                        </a:lnSpc>
                        <a:spcBef>
                          <a:spcPts val="0"/>
                        </a:spcBef>
                        <a:spcAft>
                          <a:spcPts val="0"/>
                        </a:spcAft>
                        <a:buClr>
                          <a:srgbClr val="000000"/>
                        </a:buClr>
                        <a:buSzPts val="2000"/>
                        <a:buFont typeface="Arial"/>
                        <a:buNone/>
                      </a:pPr>
                      <a:r>
                        <a:rPr lang="en-US" sz="1050" u="none" strike="noStrike" cap="none" dirty="0" smtClean="0">
                          <a:solidFill>
                            <a:schemeClr val="dk1"/>
                          </a:solidFill>
                          <a:latin typeface="Calibri"/>
                          <a:cs typeface="Calibri"/>
                          <a:sym typeface="Calibri"/>
                        </a:rPr>
                        <a:t>Easter</a:t>
                      </a:r>
                    </a:p>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lang="en-US" sz="1050" u="none" strike="noStrike" cap="none" dirty="0" smtClean="0">
                          <a:solidFill>
                            <a:schemeClr val="dk1"/>
                          </a:solidFill>
                          <a:latin typeface="Calibri"/>
                          <a:ea typeface="Calibri"/>
                          <a:cs typeface="Calibri"/>
                          <a:sym typeface="Calibri"/>
                        </a:rPr>
                        <a:t>Seasons and weather</a:t>
                      </a:r>
                    </a:p>
                    <a:p>
                      <a:pPr marL="0" marR="0" lvl="0" indent="0" algn="ctr" rtl="0">
                        <a:lnSpc>
                          <a:spcPct val="100000"/>
                        </a:lnSpc>
                        <a:spcBef>
                          <a:spcPts val="0"/>
                        </a:spcBef>
                        <a:spcAft>
                          <a:spcPts val="0"/>
                        </a:spcAft>
                        <a:buClr>
                          <a:srgbClr val="000000"/>
                        </a:buClr>
                        <a:buSzPts val="2000"/>
                        <a:buFont typeface="Arial"/>
                        <a:buNone/>
                      </a:pP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dirty="0" smtClean="0">
                          <a:solidFill>
                            <a:srgbClr val="00B0F0"/>
                          </a:solidFill>
                          <a:latin typeface="Calibri"/>
                          <a:ea typeface="Calibri"/>
                          <a:cs typeface="Calibri"/>
                          <a:sym typeface="Calibri"/>
                        </a:rPr>
                        <a:t>Ticket to ride!  </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Around the Town</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How do I get there? </a:t>
                      </a:r>
                      <a:endParaRPr sz="1400" u="none" strike="noStrike" cap="none" dirty="0" smtClean="0"/>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smtClean="0"/>
                        <a:t>Reduce, Reuse &amp; Recycle</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Where do we live?</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Vehicles past and Present </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Design your </a:t>
                      </a:r>
                      <a:r>
                        <a:rPr lang="en-US" sz="1050" u="none" strike="noStrike" cap="none" dirty="0" smtClean="0"/>
                        <a:t>own transport</a:t>
                      </a:r>
                      <a:endParaRPr sz="140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Forest School </a:t>
                      </a:r>
                      <a:endParaRPr sz="1050" u="none" strike="noStrike" cap="none" dirty="0" smtClean="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chemeClr val="dk1"/>
                        </a:buClr>
                        <a:buSzPts val="1050"/>
                        <a:buFont typeface="Calibri"/>
                        <a:buNone/>
                        <a:tabLst/>
                        <a:defRPr/>
                      </a:pPr>
                      <a:r>
                        <a:rPr lang="en-US" sz="1050" u="none" strike="noStrike" cap="none" dirty="0" smtClean="0">
                          <a:solidFill>
                            <a:schemeClr val="dk1"/>
                          </a:solidFill>
                          <a:latin typeface="Calibri"/>
                          <a:ea typeface="Calibri"/>
                          <a:cs typeface="Calibri"/>
                          <a:sym typeface="Calibri"/>
                        </a:rPr>
                        <a:t>Seasons and weather</a:t>
                      </a:r>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rgbClr val="00B0F0"/>
                          </a:solidFill>
                          <a:latin typeface="Calibri"/>
                          <a:ea typeface="Calibri"/>
                          <a:cs typeface="Calibri"/>
                          <a:sym typeface="Calibri"/>
                        </a:rPr>
                        <a:t>All</a:t>
                      </a:r>
                      <a:r>
                        <a:rPr lang="en-GB" sz="2000" b="1" u="none" strike="noStrike" cap="none" baseline="0" dirty="0" smtClean="0">
                          <a:solidFill>
                            <a:srgbClr val="00B0F0"/>
                          </a:solidFill>
                          <a:latin typeface="Calibri"/>
                          <a:ea typeface="Calibri"/>
                          <a:cs typeface="Calibri"/>
                          <a:sym typeface="Calibri"/>
                        </a:rPr>
                        <a:t> around us</a:t>
                      </a:r>
                      <a:endParaRPr sz="2000" b="1" u="none" strike="noStrike" cap="none" dirty="0">
                        <a:solidFill>
                          <a:srgbClr val="00B0F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Under the sea</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Off on holiday / clothes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Where in the world shall we go?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Send me a postcard!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smtClean="0">
                          <a:solidFill>
                            <a:schemeClr val="dk1"/>
                          </a:solidFill>
                          <a:latin typeface="Calibri"/>
                          <a:cs typeface="Calibri"/>
                          <a:sym typeface="Calibri"/>
                        </a:rPr>
                        <a:t>Fathers’s</a:t>
                      </a:r>
                      <a:r>
                        <a:rPr lang="en-US" sz="1050" u="none" strike="noStrike" cap="none" dirty="0" smtClean="0">
                          <a:solidFill>
                            <a:schemeClr val="dk1"/>
                          </a:solidFill>
                          <a:latin typeface="Calibri"/>
                          <a:cs typeface="Calibri"/>
                          <a:sym typeface="Calibri"/>
                        </a:rPr>
                        <a:t> day</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cs typeface="Calibri"/>
                          <a:sym typeface="Calibri"/>
                        </a:rPr>
                        <a:t>Farm visit</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Hot and cold</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Freezing/melting</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Floating/sinking</a:t>
                      </a:r>
                    </a:p>
                    <a:p>
                      <a:pPr marL="0" marR="0" lvl="0" indent="0" algn="ctr" defTabSz="914400" rtl="0" eaLnBrk="1" fontAlgn="auto" latinLnBrk="0" hangingPunct="1">
                        <a:lnSpc>
                          <a:spcPct val="100000"/>
                        </a:lnSpc>
                        <a:spcBef>
                          <a:spcPts val="0"/>
                        </a:spcBef>
                        <a:spcAft>
                          <a:spcPts val="0"/>
                        </a:spcAft>
                        <a:buClr>
                          <a:srgbClr val="000000"/>
                        </a:buClr>
                        <a:buSzPts val="1050"/>
                        <a:buFont typeface="Arial"/>
                        <a:buNone/>
                        <a:tabLst/>
                        <a:defRPr/>
                      </a:pPr>
                      <a:r>
                        <a:rPr lang="en-US" sz="1050" u="none" strike="noStrike" cap="none" dirty="0" smtClean="0">
                          <a:solidFill>
                            <a:schemeClr val="dk1"/>
                          </a:solidFill>
                          <a:latin typeface="Calibri"/>
                          <a:ea typeface="Calibri"/>
                          <a:cs typeface="Calibri"/>
                          <a:sym typeface="Calibri"/>
                        </a:rPr>
                        <a:t>Seasons and weather</a:t>
                      </a:r>
                    </a:p>
                    <a:p>
                      <a:pPr marL="0" marR="0" lvl="0" indent="0" algn="ctr" rtl="0">
                        <a:lnSpc>
                          <a:spcPct val="100000"/>
                        </a:lnSpc>
                        <a:spcBef>
                          <a:spcPts val="0"/>
                        </a:spcBef>
                        <a:spcAft>
                          <a:spcPts val="0"/>
                        </a:spcAft>
                        <a:buClr>
                          <a:srgbClr val="000000"/>
                        </a:buClr>
                        <a:buSzPts val="1050"/>
                        <a:buFont typeface="Arial"/>
                        <a:buNone/>
                      </a:pP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600"/>
                        <a:buFont typeface="Arial"/>
                        <a:buNone/>
                      </a:pPr>
                      <a:endParaRPr sz="160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1371050">
                <a:tc>
                  <a:txBody>
                    <a:bodyPr/>
                    <a:lstStyle/>
                    <a:p>
                      <a:pPr marL="0" marR="0" lvl="0" indent="0" algn="ctr" rtl="0">
                        <a:lnSpc>
                          <a:spcPct val="100000"/>
                        </a:lnSpc>
                        <a:spcBef>
                          <a:spcPts val="0"/>
                        </a:spcBef>
                        <a:spcAft>
                          <a:spcPts val="0"/>
                        </a:spcAft>
                        <a:buClr>
                          <a:srgbClr val="000000"/>
                        </a:buClr>
                        <a:buSzPts val="2000"/>
                        <a:buFont typeface="Arial"/>
                        <a:buNone/>
                      </a:pPr>
                      <a:r>
                        <a:rPr lang="en-GB" sz="2400" b="1" u="none" strike="noStrike" cap="none" dirty="0" smtClean="0">
                          <a:latin typeface="Arial"/>
                          <a:ea typeface="Arial"/>
                          <a:cs typeface="Arial"/>
                          <a:sym typeface="Arial"/>
                        </a:rPr>
                        <a:t>Core texts</a:t>
                      </a:r>
                      <a:endParaRPr sz="2400" b="1" u="none" strike="noStrike" cap="none" dirty="0">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rgbClr val="0000FF"/>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Tier 2 Vocabulary:</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Owl Babies</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Dogger</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dirty="0">
                          <a:solidFill>
                            <a:srgbClr val="0000FF"/>
                          </a:solidFill>
                        </a:rPr>
                        <a:t>T4W text: The Three Little Pigs</a:t>
                      </a:r>
                      <a:endParaRPr sz="1050" u="none" strike="noStrike" cap="none" dirty="0">
                        <a:solidFill>
                          <a:srgbClr val="0000FF"/>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The </a:t>
                      </a:r>
                      <a:r>
                        <a:rPr lang="en-US" sz="1050" u="none" strike="noStrike" cap="none" dirty="0" err="1">
                          <a:solidFill>
                            <a:schemeClr val="dk1"/>
                          </a:solidFill>
                          <a:latin typeface="Calibri"/>
                          <a:ea typeface="Calibri"/>
                          <a:cs typeface="Calibri"/>
                          <a:sym typeface="Calibri"/>
                        </a:rPr>
                        <a:t>Colour</a:t>
                      </a:r>
                      <a:r>
                        <a:rPr lang="en-US" sz="1050" u="none" strike="noStrike" cap="none" dirty="0">
                          <a:solidFill>
                            <a:schemeClr val="dk1"/>
                          </a:solidFill>
                          <a:latin typeface="Calibri"/>
                          <a:ea typeface="Calibri"/>
                          <a:cs typeface="Calibri"/>
                          <a:sym typeface="Calibri"/>
                        </a:rPr>
                        <a:t> Monster</a:t>
                      </a:r>
                      <a:endParaRPr sz="1050" u="none" strike="noStrike" cap="none" dirty="0">
                        <a:solidFill>
                          <a:schemeClr val="dk1"/>
                        </a:solidFill>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cs typeface="Calibri"/>
                          <a:sym typeface="Calibri"/>
                        </a:rPr>
                        <a:t>Little</a:t>
                      </a:r>
                      <a:r>
                        <a:rPr lang="en-US" sz="1050" u="none" strike="noStrike" cap="none" baseline="0" dirty="0" smtClean="0">
                          <a:solidFill>
                            <a:schemeClr val="dk1"/>
                          </a:solidFill>
                          <a:latin typeface="Calibri"/>
                          <a:cs typeface="Calibri"/>
                          <a:sym typeface="Calibri"/>
                        </a:rPr>
                        <a:t> Red and the Very Hungry Lion</a:t>
                      </a:r>
                      <a:endParaRPr sz="1050" u="none" strike="noStrike" cap="none" dirty="0">
                        <a:solidFill>
                          <a:schemeClr val="dk1"/>
                        </a:solidFill>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The Smartest Giant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Funny Bones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The Big Book of Families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Pete the Cat </a:t>
                      </a:r>
                      <a:endParaRPr lang="en-US" sz="105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t>The </a:t>
                      </a:r>
                      <a:r>
                        <a:rPr lang="en-US" sz="1050" u="none" strike="noStrike" cap="none" dirty="0"/>
                        <a:t>Ugly Duckling (RWI Story time)</a:t>
                      </a:r>
                      <a:endParaRPr sz="105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t>Bedtime March past(RWI Poetry time)</a:t>
                      </a:r>
                      <a:endParaRPr sz="1050" u="none" strike="noStrike" cap="none" dirty="0"/>
                    </a:p>
                    <a:p>
                      <a:pPr marL="0" marR="0" lvl="0" indent="0" algn="ctr" rtl="0">
                        <a:lnSpc>
                          <a:spcPct val="100000"/>
                        </a:lnSpc>
                        <a:spcBef>
                          <a:spcPts val="0"/>
                        </a:spcBef>
                        <a:spcAft>
                          <a:spcPts val="0"/>
                        </a:spcAft>
                        <a:buClr>
                          <a:srgbClr val="000000"/>
                        </a:buClr>
                        <a:buSzPts val="1050"/>
                        <a:buFont typeface="Arial"/>
                        <a:buNone/>
                      </a:pP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70C0"/>
                          </a:solidFill>
                          <a:latin typeface="Calibri"/>
                          <a:ea typeface="Calibri"/>
                          <a:cs typeface="Calibri"/>
                          <a:sym typeface="Calibri"/>
                        </a:rPr>
                        <a:t>Tier 2 Vocabulary</a:t>
                      </a:r>
                      <a:r>
                        <a:rPr lang="en-US" sz="1050" u="none" strike="noStrike" cap="none" dirty="0" smtClean="0">
                          <a:solidFill>
                            <a:srgbClr val="0070C0"/>
                          </a:solidFill>
                          <a:latin typeface="Calibri"/>
                          <a:ea typeface="Calibri"/>
                          <a:cs typeface="Calibri"/>
                          <a:sym typeface="Calibri"/>
                        </a:rPr>
                        <a:t>:</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cs typeface="Calibri"/>
                          <a:sym typeface="Calibri"/>
                        </a:rPr>
                        <a:t>Perfectly Norman</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One </a:t>
                      </a:r>
                      <a:r>
                        <a:rPr lang="en-US" sz="1050" u="none" strike="noStrike" cap="none" dirty="0">
                          <a:solidFill>
                            <a:srgbClr val="0070C0"/>
                          </a:solidFill>
                          <a:latin typeface="Calibri"/>
                          <a:ea typeface="Calibri"/>
                          <a:cs typeface="Calibri"/>
                          <a:sym typeface="Calibri"/>
                        </a:rPr>
                        <a:t>Snowy Night</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GB" sz="1050" u="none" strike="noStrike" cap="none" dirty="0" err="1" smtClean="0">
                          <a:solidFill>
                            <a:srgbClr val="0070C0"/>
                          </a:solidFill>
                          <a:latin typeface="Calibri"/>
                          <a:ea typeface="Calibri"/>
                          <a:cs typeface="Calibri"/>
                          <a:sym typeface="Calibri"/>
                        </a:rPr>
                        <a:t>Supertato</a:t>
                      </a:r>
                      <a:endParaRPr lang="en-GB" sz="1050" u="none" strike="noStrike" cap="none" dirty="0" smtClean="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GB" sz="1050" u="none" strike="noStrike" cap="none" dirty="0" smtClean="0">
                          <a:solidFill>
                            <a:srgbClr val="0070C0"/>
                          </a:solidFill>
                          <a:latin typeface="Calibri"/>
                          <a:ea typeface="Calibri"/>
                          <a:cs typeface="Calibri"/>
                          <a:sym typeface="Calibri"/>
                        </a:rPr>
                        <a:t>T4W</a:t>
                      </a:r>
                      <a:r>
                        <a:rPr lang="en-GB" sz="1050" u="none" strike="noStrike" cap="none" baseline="0" dirty="0" smtClean="0">
                          <a:solidFill>
                            <a:srgbClr val="0070C0"/>
                          </a:solidFill>
                          <a:latin typeface="Calibri"/>
                          <a:ea typeface="Calibri"/>
                          <a:cs typeface="Calibri"/>
                          <a:sym typeface="Calibri"/>
                        </a:rPr>
                        <a:t> text: </a:t>
                      </a:r>
                      <a:r>
                        <a:rPr lang="en-GB" sz="1050" u="none" strike="noStrike" cap="none" baseline="0" dirty="0" err="1" smtClean="0">
                          <a:solidFill>
                            <a:srgbClr val="0070C0"/>
                          </a:solidFill>
                          <a:latin typeface="Calibri"/>
                          <a:ea typeface="Calibri"/>
                          <a:cs typeface="Calibri"/>
                          <a:sym typeface="Calibri"/>
                        </a:rPr>
                        <a:t>Chapati</a:t>
                      </a:r>
                      <a:r>
                        <a:rPr lang="en-GB" sz="1050" u="none" strike="noStrike" cap="none" baseline="0" dirty="0" smtClean="0">
                          <a:solidFill>
                            <a:srgbClr val="0070C0"/>
                          </a:solidFill>
                          <a:latin typeface="Calibri"/>
                          <a:ea typeface="Calibri"/>
                          <a:cs typeface="Calibri"/>
                          <a:sym typeface="Calibri"/>
                        </a:rPr>
                        <a:t> Moon, </a:t>
                      </a:r>
                      <a:r>
                        <a:rPr lang="en-GB" sz="1050" u="none" strike="noStrike" cap="none" baseline="0" dirty="0" err="1" smtClean="0">
                          <a:solidFill>
                            <a:srgbClr val="0070C0"/>
                          </a:solidFill>
                          <a:latin typeface="Calibri"/>
                          <a:ea typeface="Calibri"/>
                          <a:cs typeface="Calibri"/>
                          <a:sym typeface="Calibri"/>
                        </a:rPr>
                        <a:t>Supertato</a:t>
                      </a:r>
                      <a:endParaRPr lang="en-GB" sz="1050" u="none" strike="noStrike" cap="none" baseline="0" dirty="0" smtClean="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The Lost Acorns</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The Jolly Christmas </a:t>
                      </a:r>
                      <a:r>
                        <a:rPr lang="en-US" sz="1050" u="none" strike="noStrike" cap="none" dirty="0">
                          <a:solidFill>
                            <a:schemeClr val="dk1"/>
                          </a:solidFill>
                          <a:latin typeface="Calibri"/>
                          <a:ea typeface="Calibri"/>
                          <a:cs typeface="Calibri"/>
                          <a:sym typeface="Calibri"/>
                        </a:rPr>
                        <a:t>Postman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Christmas </a:t>
                      </a:r>
                      <a:r>
                        <a:rPr lang="en-US" sz="1050" u="none" strike="noStrike" cap="none" dirty="0">
                          <a:solidFill>
                            <a:schemeClr val="dk1"/>
                          </a:solidFill>
                          <a:latin typeface="Calibri"/>
                          <a:ea typeface="Calibri"/>
                          <a:cs typeface="Calibri"/>
                          <a:sym typeface="Calibri"/>
                        </a:rPr>
                        <a:t>Story / Nativity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latin typeface="Calibri"/>
                          <a:ea typeface="Calibri"/>
                          <a:cs typeface="Calibri"/>
                          <a:sym typeface="Calibri"/>
                        </a:rPr>
                        <a:t>Rama and </a:t>
                      </a:r>
                      <a:r>
                        <a:rPr lang="en-US" sz="1050" u="none" strike="noStrike" cap="none" dirty="0" err="1">
                          <a:latin typeface="Calibri"/>
                          <a:ea typeface="Calibri"/>
                          <a:cs typeface="Calibri"/>
                          <a:sym typeface="Calibri"/>
                        </a:rPr>
                        <a:t>Sita</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a:solidFill>
                            <a:schemeClr val="dk1"/>
                          </a:solidFill>
                        </a:rPr>
                        <a:t>Full,full</a:t>
                      </a:r>
                      <a:r>
                        <a:rPr lang="en-US" sz="1050" u="none" strike="noStrike" cap="none" dirty="0">
                          <a:solidFill>
                            <a:schemeClr val="dk1"/>
                          </a:solidFill>
                        </a:rPr>
                        <a:t> of love</a:t>
                      </a:r>
                      <a:endParaRPr sz="1050" u="none" strike="noStrike" cap="none" dirty="0">
                        <a:solidFill>
                          <a:schemeClr val="dk1"/>
                        </a:solidFill>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a:solidFill>
                            <a:schemeClr val="dk1"/>
                          </a:solidFill>
                        </a:rPr>
                        <a:t>Chapati</a:t>
                      </a:r>
                      <a:r>
                        <a:rPr lang="en-US" sz="1050" u="none" strike="noStrike" cap="none" dirty="0">
                          <a:solidFill>
                            <a:schemeClr val="dk1"/>
                          </a:solidFill>
                        </a:rPr>
                        <a:t> Moon</a:t>
                      </a:r>
                      <a:endParaRPr sz="1050" u="none" strike="noStrike" cap="none" dirty="0">
                        <a:solidFill>
                          <a:schemeClr val="dk1"/>
                        </a:solidFill>
                      </a:endParaRPr>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smtClean="0"/>
                        <a:t>Goldilocks </a:t>
                      </a:r>
                      <a:r>
                        <a:rPr lang="en-US" sz="1050" u="none" strike="noStrike" cap="none" dirty="0"/>
                        <a:t>and the Three Bears (RWI </a:t>
                      </a:r>
                      <a:r>
                        <a:rPr lang="en-US" sz="1050" u="none" strike="noStrike" cap="none" dirty="0" err="1"/>
                        <a:t>Storytime</a:t>
                      </a:r>
                      <a:r>
                        <a:rPr lang="en-US" sz="1050" u="none" strike="noStrike" cap="none" dirty="0"/>
                        <a:t>)</a:t>
                      </a:r>
                      <a:endParaRPr sz="105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a:t>Cake-o-</a:t>
                      </a:r>
                      <a:r>
                        <a:rPr lang="en-US" sz="1050" u="none" strike="noStrike" cap="none" dirty="0" err="1"/>
                        <a:t>Saurus</a:t>
                      </a:r>
                      <a:endParaRPr sz="105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a:t>(RWI Poetry time)</a:t>
                      </a:r>
                      <a:endParaRPr sz="1050" u="none" strike="noStrike" cap="none" dirty="0"/>
                    </a:p>
                    <a:p>
                      <a:pPr marL="0" marR="0" lvl="0" indent="0" algn="ctr" rtl="0">
                        <a:lnSpc>
                          <a:spcPct val="100000"/>
                        </a:lnSpc>
                        <a:spcBef>
                          <a:spcPts val="0"/>
                        </a:spcBef>
                        <a:spcAft>
                          <a:spcPts val="0"/>
                        </a:spcAft>
                        <a:buClr>
                          <a:schemeClr val="dk1"/>
                        </a:buClr>
                        <a:buSzPts val="1050"/>
                        <a:buFont typeface="Arial"/>
                        <a:buNone/>
                      </a:pP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Tier 2 Vocabulary:</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Six Dinner Sid</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rgbClr val="0000FF"/>
                          </a:solidFill>
                          <a:latin typeface="Calibri"/>
                          <a:ea typeface="Calibri"/>
                          <a:cs typeface="Calibri"/>
                          <a:sym typeface="Calibri"/>
                        </a:rPr>
                        <a:t>The Rainbow Fish</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00FF"/>
                          </a:solidFill>
                          <a:latin typeface="Calibri"/>
                          <a:ea typeface="Calibri"/>
                          <a:cs typeface="Calibri"/>
                          <a:sym typeface="Calibri"/>
                        </a:rPr>
                        <a:t>Elmer</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00FF"/>
                          </a:solidFill>
                          <a:latin typeface="Calibri"/>
                          <a:ea typeface="Calibri"/>
                          <a:cs typeface="Calibri"/>
                          <a:sym typeface="Calibri"/>
                        </a:rPr>
                        <a:t>T4W text:</a:t>
                      </a:r>
                      <a:r>
                        <a:rPr lang="en-US" sz="1050" u="none" strike="noStrike" cap="none" baseline="0" dirty="0" smtClean="0">
                          <a:solidFill>
                            <a:srgbClr val="0000FF"/>
                          </a:solidFill>
                          <a:latin typeface="Calibri"/>
                          <a:ea typeface="Calibri"/>
                          <a:cs typeface="Calibri"/>
                          <a:sym typeface="Calibri"/>
                        </a:rPr>
                        <a:t> The Very Hungry Caterpillar</a:t>
                      </a:r>
                    </a:p>
                    <a:p>
                      <a:pPr marL="0" marR="0" lvl="0" indent="0" algn="ctr" rtl="0">
                        <a:lnSpc>
                          <a:spcPct val="100000"/>
                        </a:lnSpc>
                        <a:spcBef>
                          <a:spcPts val="0"/>
                        </a:spcBef>
                        <a:spcAft>
                          <a:spcPts val="0"/>
                        </a:spcAft>
                        <a:buClr>
                          <a:schemeClr val="dk1"/>
                        </a:buClr>
                        <a:buSzPts val="1050"/>
                        <a:buFont typeface="Calibri"/>
                        <a:buNone/>
                      </a:pPr>
                      <a:endParaRPr lang="en-US" sz="1050" u="none" strike="noStrike" cap="none" baseline="0" dirty="0" smtClean="0">
                        <a:solidFill>
                          <a:schemeClr val="tx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baseline="0" dirty="0" err="1" smtClean="0">
                          <a:solidFill>
                            <a:schemeClr val="tx1"/>
                          </a:solidFill>
                          <a:latin typeface="Calibri"/>
                          <a:ea typeface="Calibri"/>
                          <a:cs typeface="Calibri"/>
                          <a:sym typeface="Calibri"/>
                        </a:rPr>
                        <a:t>Handa’s</a:t>
                      </a:r>
                      <a:r>
                        <a:rPr lang="en-US" sz="1050" u="none" strike="noStrike" cap="none" baseline="0" dirty="0" smtClean="0">
                          <a:solidFill>
                            <a:schemeClr val="tx1"/>
                          </a:solidFill>
                          <a:latin typeface="Calibri"/>
                          <a:ea typeface="Calibri"/>
                          <a:cs typeface="Calibri"/>
                          <a:sym typeface="Calibri"/>
                        </a:rPr>
                        <a:t> Noisy Night</a:t>
                      </a:r>
                    </a:p>
                    <a:p>
                      <a:pPr marL="0" marR="0" lvl="0" indent="0" algn="ctr" rtl="0">
                        <a:lnSpc>
                          <a:spcPct val="100000"/>
                        </a:lnSpc>
                        <a:spcBef>
                          <a:spcPts val="0"/>
                        </a:spcBef>
                        <a:spcAft>
                          <a:spcPts val="0"/>
                        </a:spcAft>
                        <a:buClr>
                          <a:schemeClr val="dk1"/>
                        </a:buClr>
                        <a:buSzPts val="1050"/>
                        <a:buFont typeface="Calibri"/>
                        <a:buNone/>
                      </a:pPr>
                      <a:r>
                        <a:rPr lang="en-GB" sz="1050" u="none" strike="noStrike" cap="none" dirty="0" smtClean="0">
                          <a:solidFill>
                            <a:schemeClr val="dk1"/>
                          </a:solidFill>
                          <a:latin typeface="Calibri"/>
                          <a:ea typeface="Calibri"/>
                          <a:cs typeface="Calibri"/>
                          <a:sym typeface="Calibri"/>
                        </a:rPr>
                        <a:t>And Tango makes three!</a:t>
                      </a:r>
                    </a:p>
                    <a:p>
                      <a:pPr marL="0" marR="0" lvl="0" indent="0" algn="ctr" rtl="0">
                        <a:lnSpc>
                          <a:spcPct val="100000"/>
                        </a:lnSpc>
                        <a:spcBef>
                          <a:spcPts val="0"/>
                        </a:spcBef>
                        <a:spcAft>
                          <a:spcPts val="0"/>
                        </a:spcAft>
                        <a:buClr>
                          <a:schemeClr val="dk1"/>
                        </a:buClr>
                        <a:buSzPts val="1050"/>
                        <a:buFont typeface="Calibri"/>
                        <a:buNone/>
                      </a:pPr>
                      <a:r>
                        <a:rPr lang="en-GB" sz="1050" u="none" strike="noStrike" cap="none" dirty="0" smtClean="0">
                          <a:solidFill>
                            <a:schemeClr val="dk1"/>
                          </a:solidFill>
                          <a:latin typeface="Calibri"/>
                          <a:ea typeface="Calibri"/>
                          <a:cs typeface="Calibri"/>
                          <a:sym typeface="Calibri"/>
                        </a:rPr>
                        <a:t>Julian</a:t>
                      </a:r>
                      <a:r>
                        <a:rPr lang="en-GB" sz="1050" u="none" strike="noStrike" cap="none" baseline="0" dirty="0" smtClean="0">
                          <a:solidFill>
                            <a:schemeClr val="dk1"/>
                          </a:solidFill>
                          <a:latin typeface="Calibri"/>
                          <a:ea typeface="Calibri"/>
                          <a:cs typeface="Calibri"/>
                          <a:sym typeface="Calibri"/>
                        </a:rPr>
                        <a:t> is a mermaid</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a:solidFill>
                            <a:schemeClr val="dk1"/>
                          </a:solidFill>
                          <a:latin typeface="Calibri"/>
                          <a:ea typeface="Calibri"/>
                          <a:cs typeface="Calibri"/>
                          <a:sym typeface="Calibri"/>
                        </a:rPr>
                        <a:t>Handa’s</a:t>
                      </a:r>
                      <a:r>
                        <a:rPr lang="en-US" sz="1050" u="none" strike="noStrike" cap="none" dirty="0">
                          <a:solidFill>
                            <a:schemeClr val="dk1"/>
                          </a:solidFill>
                          <a:latin typeface="Calibri"/>
                          <a:ea typeface="Calibri"/>
                          <a:cs typeface="Calibri"/>
                          <a:sym typeface="Calibri"/>
                        </a:rPr>
                        <a:t> Noisy </a:t>
                      </a:r>
                      <a:r>
                        <a:rPr lang="en-US" sz="1050" u="none" strike="noStrike" cap="none" dirty="0" smtClean="0">
                          <a:solidFill>
                            <a:schemeClr val="dk1"/>
                          </a:solidFill>
                          <a:latin typeface="Calibri"/>
                          <a:ea typeface="Calibri"/>
                          <a:cs typeface="Calibri"/>
                          <a:sym typeface="Calibri"/>
                        </a:rPr>
                        <a:t>Night</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t>The </a:t>
                      </a:r>
                      <a:r>
                        <a:rPr lang="en-US" sz="1050" u="none" strike="noStrike" cap="none" dirty="0" smtClean="0"/>
                        <a:t>Enormous</a:t>
                      </a:r>
                      <a:endParaRPr sz="105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t>Where am I?</a:t>
                      </a:r>
                      <a:endParaRPr sz="105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a:t>(RWI Poetry time)</a:t>
                      </a: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Tier 2 Vocabulary</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smtClean="0">
                          <a:solidFill>
                            <a:srgbClr val="0070C0"/>
                          </a:solidFill>
                          <a:latin typeface="Calibri"/>
                          <a:ea typeface="Calibri"/>
                          <a:cs typeface="Calibri"/>
                          <a:sym typeface="Calibri"/>
                        </a:rPr>
                        <a:t>Handa’s</a:t>
                      </a:r>
                      <a:r>
                        <a:rPr lang="en-US" sz="1050" u="none" strike="noStrike" cap="none" dirty="0" smtClean="0">
                          <a:solidFill>
                            <a:srgbClr val="0070C0"/>
                          </a:solidFill>
                          <a:latin typeface="Calibri"/>
                          <a:ea typeface="Calibri"/>
                          <a:cs typeface="Calibri"/>
                          <a:sym typeface="Calibri"/>
                        </a:rPr>
                        <a:t> Hen</a:t>
                      </a:r>
                      <a:endParaRPr lang="en-US" sz="1400" u="none" strike="noStrike" cap="none" dirty="0" smtClean="0">
                        <a:solidFill>
                          <a:schemeClr val="dk1"/>
                        </a:solidFill>
                        <a:latin typeface="Calibri"/>
                        <a:ea typeface="Calibri"/>
                        <a:cs typeface="Calibri"/>
                        <a:sym typeface="Arial"/>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Room on the Broom</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cs typeface="Calibri"/>
                          <a:sym typeface="Calibri"/>
                        </a:rPr>
                        <a:t>Billy’s Bucket</a:t>
                      </a: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cs typeface="Calibri"/>
                          <a:sym typeface="Calibri"/>
                        </a:rPr>
                        <a:t>T4W focus:</a:t>
                      </a:r>
                      <a:r>
                        <a:rPr lang="en-US" sz="1050" u="none" strike="noStrike" cap="none" baseline="0" dirty="0" smtClean="0">
                          <a:solidFill>
                            <a:srgbClr val="0070C0"/>
                          </a:solidFill>
                          <a:latin typeface="Calibri"/>
                          <a:cs typeface="Calibri"/>
                          <a:sym typeface="Calibri"/>
                        </a:rPr>
                        <a:t>, Whatever </a:t>
                      </a:r>
                      <a:r>
                        <a:rPr lang="en-US" sz="1050" u="none" strike="noStrike" cap="none" baseline="0" dirty="0" err="1" smtClean="0">
                          <a:solidFill>
                            <a:srgbClr val="0070C0"/>
                          </a:solidFill>
                          <a:latin typeface="Calibri"/>
                          <a:cs typeface="Calibri"/>
                          <a:sym typeface="Calibri"/>
                        </a:rPr>
                        <a:t>Next,Little</a:t>
                      </a:r>
                      <a:r>
                        <a:rPr lang="en-US" sz="1050" u="none" strike="noStrike" cap="none" baseline="0" dirty="0" smtClean="0">
                          <a:solidFill>
                            <a:srgbClr val="0070C0"/>
                          </a:solidFill>
                          <a:latin typeface="Calibri"/>
                          <a:cs typeface="Calibri"/>
                          <a:sym typeface="Calibri"/>
                        </a:rPr>
                        <a:t> Red Riding Hood</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smtClean="0">
                        <a:solidFill>
                          <a:srgbClr val="0070C0"/>
                        </a:solidFill>
                        <a:latin typeface="Calibri"/>
                        <a:ea typeface="Calibri"/>
                        <a:cs typeface="Calibri"/>
                        <a:sym typeface="Calibri"/>
                      </a:endParaRPr>
                    </a:p>
                    <a:p>
                      <a:pPr algn="ctr"/>
                      <a:r>
                        <a:rPr lang="en-GB" sz="1000" b="0" i="0" u="none" strike="noStrike" cap="none" dirty="0" smtClean="0">
                          <a:solidFill>
                            <a:schemeClr val="dk1"/>
                          </a:solidFill>
                          <a:effectLst/>
                          <a:latin typeface="Calibri"/>
                          <a:ea typeface="Calibri"/>
                          <a:cs typeface="Calibri"/>
                          <a:sym typeface="Arial"/>
                        </a:rPr>
                        <a:t>Good night Spaceman</a:t>
                      </a:r>
                    </a:p>
                    <a:p>
                      <a:pPr algn="ctr"/>
                      <a:r>
                        <a:rPr lang="en-GB" sz="1000" b="0" i="0" u="none" strike="noStrike" cap="none" dirty="0" smtClean="0">
                          <a:solidFill>
                            <a:schemeClr val="dk1"/>
                          </a:solidFill>
                          <a:effectLst/>
                          <a:latin typeface="Calibri"/>
                          <a:ea typeface="Calibri"/>
                          <a:cs typeface="Calibri"/>
                          <a:sym typeface="Arial"/>
                        </a:rPr>
                        <a:t>Look up</a:t>
                      </a:r>
                    </a:p>
                    <a:p>
                      <a:pPr algn="ctr"/>
                      <a:r>
                        <a:rPr lang="en-GB" sz="1000" b="0" i="0" u="none" strike="noStrike" cap="none" dirty="0" smtClean="0">
                          <a:solidFill>
                            <a:schemeClr val="dk1"/>
                          </a:solidFill>
                          <a:effectLst/>
                          <a:latin typeface="Calibri"/>
                          <a:ea typeface="Calibri"/>
                          <a:cs typeface="Calibri"/>
                          <a:sym typeface="Arial"/>
                        </a:rPr>
                        <a:t>My mum is a Lioness </a:t>
                      </a:r>
                    </a:p>
                    <a:p>
                      <a:pPr algn="ctr"/>
                      <a:r>
                        <a:rPr lang="en-GB" sz="1000" b="0" i="0" u="none" strike="noStrike" cap="none" dirty="0" smtClean="0">
                          <a:solidFill>
                            <a:schemeClr val="dk1"/>
                          </a:solidFill>
                          <a:effectLst/>
                          <a:latin typeface="Calibri"/>
                          <a:ea typeface="Calibri"/>
                          <a:cs typeface="Calibri"/>
                          <a:sym typeface="Arial"/>
                        </a:rPr>
                        <a:t>We’re going on an egg hunt Billy’s Bucket</a:t>
                      </a:r>
                    </a:p>
                    <a:p>
                      <a:pPr algn="ctr"/>
                      <a:r>
                        <a:rPr lang="en-GB" sz="1000" b="0" i="0" u="none" strike="noStrike" cap="none" dirty="0" smtClean="0">
                          <a:solidFill>
                            <a:schemeClr val="dk1"/>
                          </a:solidFill>
                          <a:effectLst/>
                          <a:latin typeface="Calibri"/>
                          <a:ea typeface="Calibri"/>
                          <a:cs typeface="Calibri"/>
                          <a:sym typeface="Arial"/>
                        </a:rPr>
                        <a:t>Room on a Broom</a:t>
                      </a:r>
                    </a:p>
                    <a:p>
                      <a:pPr algn="ctr"/>
                      <a:r>
                        <a:rPr lang="en-GB" sz="1000" b="0" i="0" u="none" strike="noStrike" cap="none" dirty="0" smtClean="0">
                          <a:solidFill>
                            <a:schemeClr val="dk1"/>
                          </a:solidFill>
                          <a:effectLst/>
                          <a:latin typeface="Calibri"/>
                          <a:ea typeface="Calibri"/>
                          <a:cs typeface="Calibri"/>
                          <a:sym typeface="Arial"/>
                        </a:rPr>
                        <a:t> </a:t>
                      </a:r>
                      <a:r>
                        <a:rPr lang="en-US" sz="1000" u="none" strike="noStrike" cap="none" dirty="0" smtClean="0"/>
                        <a:t>The </a:t>
                      </a:r>
                      <a:r>
                        <a:rPr lang="en-US" sz="1000" u="none" strike="noStrike" cap="none" dirty="0"/>
                        <a:t>Tiger</a:t>
                      </a:r>
                      <a:endParaRPr sz="100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1000" u="none" strike="noStrike" cap="none" dirty="0"/>
                        <a:t>(RWI Poetry time)</a:t>
                      </a:r>
                      <a:endParaRPr sz="10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Tier 2 Vocabulary</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On the Way Home</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smtClean="0">
                          <a:solidFill>
                            <a:srgbClr val="0070C0"/>
                          </a:solidFill>
                          <a:latin typeface="Calibri"/>
                          <a:ea typeface="Calibri"/>
                          <a:cs typeface="Calibri"/>
                          <a:sym typeface="Calibri"/>
                        </a:rPr>
                        <a:t>Zog</a:t>
                      </a:r>
                      <a:endParaRPr sz="1050" u="none" strike="noStrike" cap="none" dirty="0" smtClean="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rgbClr val="0070C0"/>
                          </a:solidFill>
                          <a:latin typeface="Calibri"/>
                          <a:ea typeface="Calibri"/>
                          <a:cs typeface="Calibri"/>
                          <a:sym typeface="Calibri"/>
                        </a:rPr>
                        <a:t>Where the Wild things are</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GB" sz="1050" u="none" strike="noStrike" cap="none" dirty="0" smtClean="0">
                          <a:solidFill>
                            <a:srgbClr val="0070C0"/>
                          </a:solidFill>
                          <a:latin typeface="Calibri"/>
                          <a:ea typeface="Calibri"/>
                          <a:cs typeface="Calibri"/>
                          <a:sym typeface="Calibri"/>
                        </a:rPr>
                        <a:t>T4W focus: </a:t>
                      </a:r>
                      <a:r>
                        <a:rPr lang="en-US" sz="1050" u="none" strike="noStrike" cap="none" baseline="0" dirty="0" smtClean="0">
                          <a:solidFill>
                            <a:srgbClr val="0070C0"/>
                          </a:solidFill>
                          <a:latin typeface="Calibri"/>
                          <a:cs typeface="Calibri"/>
                          <a:sym typeface="Calibri"/>
                        </a:rPr>
                        <a:t>Jack and the beanstalk</a:t>
                      </a:r>
                    </a:p>
                    <a:p>
                      <a:pPr algn="ctr"/>
                      <a:endParaRPr lang="en-GB" sz="900" b="0" i="0" u="none" strike="noStrike" cap="none" dirty="0" smtClean="0">
                        <a:solidFill>
                          <a:schemeClr val="dk1"/>
                        </a:solidFill>
                        <a:effectLst/>
                        <a:latin typeface="Calibri"/>
                        <a:ea typeface="Calibri"/>
                        <a:cs typeface="Calibri"/>
                        <a:sym typeface="Arial"/>
                      </a:endParaRPr>
                    </a:p>
                    <a:p>
                      <a:pPr algn="ctr"/>
                      <a:r>
                        <a:rPr lang="en-GB" sz="900" b="0" i="0" u="none" strike="noStrike" cap="none" dirty="0" smtClean="0">
                          <a:solidFill>
                            <a:schemeClr val="dk1"/>
                          </a:solidFill>
                          <a:effectLst/>
                          <a:latin typeface="Calibri"/>
                          <a:ea typeface="Calibri"/>
                          <a:cs typeface="Calibri"/>
                          <a:sym typeface="Arial"/>
                        </a:rPr>
                        <a:t>The Tiny Seed Mr </a:t>
                      </a:r>
                      <a:r>
                        <a:rPr lang="en-GB" sz="900" b="0" i="0" u="none" strike="noStrike" cap="none" dirty="0" err="1" smtClean="0">
                          <a:solidFill>
                            <a:schemeClr val="dk1"/>
                          </a:solidFill>
                          <a:effectLst/>
                          <a:latin typeface="Calibri"/>
                          <a:ea typeface="Calibri"/>
                          <a:cs typeface="Calibri"/>
                          <a:sym typeface="Arial"/>
                        </a:rPr>
                        <a:t>Gumpy’s</a:t>
                      </a:r>
                      <a:r>
                        <a:rPr lang="en-GB" sz="900" b="0" i="0" u="none" strike="noStrike" cap="none" dirty="0" smtClean="0">
                          <a:solidFill>
                            <a:schemeClr val="dk1"/>
                          </a:solidFill>
                          <a:effectLst/>
                          <a:latin typeface="Calibri"/>
                          <a:ea typeface="Calibri"/>
                          <a:cs typeface="Calibri"/>
                          <a:sym typeface="Arial"/>
                        </a:rPr>
                        <a:t> Outing How to grow a dinosaur</a:t>
                      </a:r>
                    </a:p>
                    <a:p>
                      <a:pPr algn="ctr"/>
                      <a:r>
                        <a:rPr lang="en-GB" sz="900" b="0" i="0" u="none" strike="noStrike" cap="none" dirty="0" smtClean="0">
                          <a:solidFill>
                            <a:schemeClr val="dk1"/>
                          </a:solidFill>
                          <a:effectLst/>
                          <a:latin typeface="Calibri"/>
                          <a:ea typeface="Calibri"/>
                          <a:cs typeface="Calibri"/>
                          <a:sym typeface="Arial"/>
                        </a:rPr>
                        <a:t>Somebody Swallowed Stanley Amazing </a:t>
                      </a:r>
                    </a:p>
                    <a:p>
                      <a:pPr algn="ctr"/>
                      <a:r>
                        <a:rPr lang="en-GB" sz="900" b="0" i="0" u="none" strike="noStrike" cap="none" dirty="0" smtClean="0">
                          <a:solidFill>
                            <a:schemeClr val="dk1"/>
                          </a:solidFill>
                          <a:effectLst/>
                          <a:latin typeface="Calibri"/>
                          <a:ea typeface="Calibri"/>
                          <a:cs typeface="Calibri"/>
                          <a:sym typeface="Arial"/>
                        </a:rPr>
                        <a:t>On the Way Home Where the Wild Things are</a:t>
                      </a:r>
                    </a:p>
                    <a:p>
                      <a:pPr marL="0" marR="0" lvl="0" indent="0" algn="ctr" rtl="0">
                        <a:lnSpc>
                          <a:spcPct val="100000"/>
                        </a:lnSpc>
                        <a:spcBef>
                          <a:spcPts val="0"/>
                        </a:spcBef>
                        <a:spcAft>
                          <a:spcPts val="0"/>
                        </a:spcAft>
                        <a:buClr>
                          <a:schemeClr val="dk1"/>
                        </a:buClr>
                        <a:buSzPts val="1050"/>
                        <a:buFont typeface="Calibri"/>
                        <a:buNone/>
                      </a:pPr>
                      <a:endParaRPr sz="9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US" sz="900" u="none" strike="noStrike" cap="none" dirty="0" smtClean="0"/>
                        <a:t>Oh </a:t>
                      </a:r>
                      <a:r>
                        <a:rPr lang="en-US" sz="900" u="none" strike="noStrike" cap="none" dirty="0" err="1"/>
                        <a:t>Oh</a:t>
                      </a:r>
                      <a:r>
                        <a:rPr lang="en-US" sz="900" u="none" strike="noStrike" cap="none" dirty="0"/>
                        <a:t> the Story Man</a:t>
                      </a:r>
                      <a:endParaRPr sz="90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900" u="none" strike="noStrike" cap="none" dirty="0"/>
                        <a:t>(RWI Poetry time)</a:t>
                      </a:r>
                      <a:endParaRPr sz="900" u="none" strike="noStrike" cap="none" dirty="0"/>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accent1"/>
                          </a:solidFill>
                          <a:latin typeface="Calibri"/>
                          <a:ea typeface="Calibri"/>
                          <a:cs typeface="Calibri"/>
                          <a:sym typeface="Calibri"/>
                        </a:rPr>
                        <a:t>Tier 2 Vocabulary</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err="1" smtClean="0">
                          <a:solidFill>
                            <a:schemeClr val="accent1"/>
                          </a:solidFill>
                          <a:latin typeface="Calibri"/>
                          <a:ea typeface="Calibri"/>
                          <a:cs typeface="Calibri"/>
                          <a:sym typeface="Calibri"/>
                        </a:rPr>
                        <a:t>Tiddler</a:t>
                      </a:r>
                      <a:r>
                        <a:rPr lang="en-US" sz="1050" u="none" strike="noStrike" cap="none" dirty="0" smtClean="0">
                          <a:solidFill>
                            <a:schemeClr val="accent1"/>
                          </a:solidFill>
                          <a:latin typeface="Calibri"/>
                          <a:ea typeface="Calibri"/>
                          <a:cs typeface="Calibri"/>
                          <a:sym typeface="Calibri"/>
                        </a:rPr>
                        <a:t>, Farmer Duck</a:t>
                      </a:r>
                      <a:endParaRPr sz="1050" u="none" strike="noStrike" cap="none" dirty="0">
                        <a:solidFill>
                          <a:schemeClr val="accen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u="none" strike="noStrike" cap="none" dirty="0" smtClean="0">
                          <a:solidFill>
                            <a:schemeClr val="accent1"/>
                          </a:solidFill>
                          <a:latin typeface="Calibri"/>
                          <a:ea typeface="Calibri"/>
                          <a:cs typeface="Calibri"/>
                          <a:sym typeface="Calibri"/>
                        </a:rPr>
                        <a:t>T4W</a:t>
                      </a:r>
                      <a:r>
                        <a:rPr lang="en-GB" sz="1050" b="0" u="none" strike="noStrike" cap="none" baseline="0" dirty="0" smtClean="0">
                          <a:solidFill>
                            <a:schemeClr val="accent1"/>
                          </a:solidFill>
                          <a:latin typeface="Calibri"/>
                          <a:ea typeface="Calibri"/>
                          <a:cs typeface="Calibri"/>
                          <a:sym typeface="Calibri"/>
                        </a:rPr>
                        <a:t> focus:</a:t>
                      </a:r>
                      <a:endParaRPr lang="en-GB" sz="1050" b="0" u="none" strike="noStrike" cap="none" dirty="0" smtClean="0">
                        <a:solidFill>
                          <a:schemeClr val="accen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u="none" strike="noStrike" cap="none" dirty="0" smtClean="0">
                          <a:solidFill>
                            <a:schemeClr val="accent1"/>
                          </a:solidFill>
                          <a:latin typeface="Calibri"/>
                          <a:ea typeface="Calibri"/>
                          <a:cs typeface="Calibri"/>
                          <a:sym typeface="Calibri"/>
                        </a:rPr>
                        <a:t>What</a:t>
                      </a:r>
                      <a:r>
                        <a:rPr lang="en-GB" sz="1050" b="0" u="none" strike="noStrike" cap="none" baseline="0" dirty="0" smtClean="0">
                          <a:solidFill>
                            <a:schemeClr val="accent1"/>
                          </a:solidFill>
                          <a:latin typeface="Calibri"/>
                          <a:ea typeface="Calibri"/>
                          <a:cs typeface="Calibri"/>
                          <a:sym typeface="Calibri"/>
                        </a:rPr>
                        <a:t> the Ladybird heard, There's a pig up my nose</a:t>
                      </a:r>
                      <a:endParaRPr sz="1050" b="0" u="none" strike="noStrike" cap="none" dirty="0">
                        <a:solidFill>
                          <a:schemeClr val="accen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endParaRPr lang="en-US" sz="1050" u="none" strike="noStrike" cap="none" dirty="0" smtClean="0"/>
                    </a:p>
                    <a:p>
                      <a:pPr algn="ctr"/>
                      <a:r>
                        <a:rPr lang="en-GB" sz="1000" b="0" i="0" u="none" strike="noStrike" cap="none" dirty="0" smtClean="0">
                          <a:solidFill>
                            <a:schemeClr val="dk1"/>
                          </a:solidFill>
                          <a:effectLst/>
                          <a:latin typeface="Calibri"/>
                          <a:ea typeface="Calibri"/>
                          <a:cs typeface="Calibri"/>
                          <a:sym typeface="Arial"/>
                        </a:rPr>
                        <a:t>My Daddies </a:t>
                      </a:r>
                    </a:p>
                    <a:p>
                      <a:pPr algn="ctr"/>
                      <a:r>
                        <a:rPr lang="en-GB" sz="1000" b="0" i="0" u="none" strike="noStrike" cap="none" dirty="0" smtClean="0">
                          <a:solidFill>
                            <a:schemeClr val="dk1"/>
                          </a:solidFill>
                          <a:effectLst/>
                          <a:latin typeface="Calibri"/>
                          <a:ea typeface="Calibri"/>
                          <a:cs typeface="Calibri"/>
                          <a:sym typeface="Arial"/>
                        </a:rPr>
                        <a:t>There’s a pig up my</a:t>
                      </a:r>
                      <a:r>
                        <a:rPr lang="en-GB" sz="1000" b="0" i="0" u="none" strike="noStrike" cap="none" baseline="0" dirty="0" smtClean="0">
                          <a:solidFill>
                            <a:schemeClr val="dk1"/>
                          </a:solidFill>
                          <a:effectLst/>
                          <a:latin typeface="Calibri"/>
                          <a:ea typeface="Calibri"/>
                          <a:cs typeface="Calibri"/>
                          <a:sym typeface="Arial"/>
                        </a:rPr>
                        <a:t> nose</a:t>
                      </a:r>
                      <a:endParaRPr lang="en-GB" sz="1000" b="0" i="0" u="none" strike="noStrike" cap="none" dirty="0" smtClean="0">
                        <a:solidFill>
                          <a:schemeClr val="dk1"/>
                        </a:solidFill>
                        <a:effectLst/>
                        <a:latin typeface="Calibri"/>
                        <a:ea typeface="Calibri"/>
                        <a:cs typeface="Calibri"/>
                        <a:sym typeface="Arial"/>
                      </a:endParaRPr>
                    </a:p>
                    <a:p>
                      <a:pPr algn="ctr"/>
                      <a:r>
                        <a:rPr lang="en-GB" sz="1000" b="0" i="0" u="none" strike="noStrike" cap="none" dirty="0" smtClean="0">
                          <a:solidFill>
                            <a:schemeClr val="dk1"/>
                          </a:solidFill>
                          <a:effectLst/>
                          <a:latin typeface="Calibri"/>
                          <a:ea typeface="Calibri"/>
                          <a:cs typeface="Calibri"/>
                          <a:sym typeface="Arial"/>
                        </a:rPr>
                        <a:t>Pig in the Pond </a:t>
                      </a:r>
                    </a:p>
                    <a:p>
                      <a:pPr algn="ctr"/>
                      <a:r>
                        <a:rPr lang="en-GB" sz="1000" b="0" i="0" u="none" strike="noStrike" cap="none" dirty="0" smtClean="0">
                          <a:solidFill>
                            <a:schemeClr val="dk1"/>
                          </a:solidFill>
                          <a:effectLst/>
                          <a:latin typeface="Calibri"/>
                          <a:ea typeface="Calibri"/>
                          <a:cs typeface="Calibri"/>
                          <a:sym typeface="Arial"/>
                        </a:rPr>
                        <a:t>It’s a no money day</a:t>
                      </a:r>
                    </a:p>
                    <a:p>
                      <a:pPr algn="ctr"/>
                      <a:r>
                        <a:rPr lang="en-GB" sz="1000" b="0" i="0" u="none" strike="noStrike" cap="none" dirty="0" err="1" smtClean="0">
                          <a:solidFill>
                            <a:schemeClr val="dk1"/>
                          </a:solidFill>
                          <a:effectLst/>
                          <a:latin typeface="Calibri"/>
                          <a:ea typeface="Calibri"/>
                          <a:cs typeface="Calibri"/>
                          <a:sym typeface="Arial"/>
                        </a:rPr>
                        <a:t>Bumblebear</a:t>
                      </a:r>
                      <a:r>
                        <a:rPr lang="en-GB" sz="1000" b="0" i="0" u="none" strike="noStrike" cap="none" dirty="0" smtClean="0">
                          <a:solidFill>
                            <a:schemeClr val="dk1"/>
                          </a:solidFill>
                          <a:effectLst/>
                          <a:latin typeface="Calibri"/>
                          <a:ea typeface="Calibri"/>
                          <a:cs typeface="Calibri"/>
                          <a:sym typeface="Arial"/>
                        </a:rPr>
                        <a:t> </a:t>
                      </a:r>
                    </a:p>
                    <a:p>
                      <a:pPr algn="ctr"/>
                      <a:r>
                        <a:rPr lang="en-GB" sz="1000" b="0" i="0" u="none" strike="noStrike" cap="none" dirty="0" smtClean="0">
                          <a:solidFill>
                            <a:schemeClr val="dk1"/>
                          </a:solidFill>
                          <a:effectLst/>
                          <a:latin typeface="Calibri"/>
                          <a:ea typeface="Calibri"/>
                          <a:cs typeface="Calibri"/>
                          <a:sym typeface="Arial"/>
                        </a:rPr>
                        <a:t>Ruby’s Worry</a:t>
                      </a:r>
                    </a:p>
                    <a:p>
                      <a:pPr marL="0" marR="0" lvl="0" indent="0" algn="ctr" rtl="0">
                        <a:lnSpc>
                          <a:spcPct val="100000"/>
                        </a:lnSpc>
                        <a:spcBef>
                          <a:spcPts val="0"/>
                        </a:spcBef>
                        <a:spcAft>
                          <a:spcPts val="0"/>
                        </a:spcAft>
                        <a:buClr>
                          <a:srgbClr val="000000"/>
                        </a:buClr>
                        <a:buSzPts val="1050"/>
                        <a:buFont typeface="Arial"/>
                        <a:buNone/>
                      </a:pPr>
                      <a:endParaRPr lang="en-US" sz="1050" u="none" strike="noStrike" cap="none" dirty="0" smtClean="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t>Zanzibar</a:t>
                      </a:r>
                      <a:endParaRPr sz="1050" u="none" strike="noStrike" cap="none" dirty="0"/>
                    </a:p>
                    <a:p>
                      <a:pPr marL="0" marR="0" lvl="0" indent="0" algn="ctr" rtl="0">
                        <a:lnSpc>
                          <a:spcPct val="100000"/>
                        </a:lnSpc>
                        <a:spcBef>
                          <a:spcPts val="0"/>
                        </a:spcBef>
                        <a:spcAft>
                          <a:spcPts val="0"/>
                        </a:spcAft>
                        <a:buClr>
                          <a:schemeClr val="dk1"/>
                        </a:buClr>
                        <a:buSzPts val="1050"/>
                        <a:buFont typeface="Arial"/>
                        <a:buNone/>
                      </a:pPr>
                      <a:r>
                        <a:rPr lang="en-US" sz="1050" u="none" strike="noStrike" cap="none" dirty="0"/>
                        <a:t>(RWI Poetry time)</a:t>
                      </a: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2"/>
                  </a:ext>
                </a:extLst>
              </a:tr>
              <a:tr h="1245250">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latin typeface="Arial"/>
                          <a:ea typeface="Arial"/>
                          <a:cs typeface="Arial"/>
                          <a:sym typeface="Arial"/>
                        </a:rPr>
                        <a:t>‘Wow’ moments / </a:t>
                      </a:r>
                      <a:r>
                        <a:rPr lang="en-US" sz="1800" b="1" u="none" strike="noStrike" cap="none">
                          <a:solidFill>
                            <a:srgbClr val="0070C0"/>
                          </a:solidFill>
                          <a:latin typeface="Arial"/>
                          <a:ea typeface="Arial"/>
                          <a:cs typeface="Arial"/>
                          <a:sym typeface="Arial"/>
                        </a:rPr>
                        <a:t>Enrichment Weeks </a:t>
                      </a:r>
                      <a:endParaRPr sz="1800" b="1" u="none" strike="noStrike" cap="none">
                        <a:solidFill>
                          <a:srgbClr val="0070C0"/>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Autumn Trail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Remembrance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Nurse / Firefighter visit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Harvest Time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Birthdays</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err="1">
                          <a:solidFill>
                            <a:schemeClr val="dk1"/>
                          </a:solidFill>
                          <a:latin typeface="Calibri"/>
                          <a:ea typeface="Calibri"/>
                          <a:cs typeface="Calibri"/>
                          <a:sym typeface="Calibri"/>
                        </a:rPr>
                        <a:t>Favourite</a:t>
                      </a:r>
                      <a:r>
                        <a:rPr lang="en-US" sz="1050" u="none" strike="noStrike" cap="none" dirty="0">
                          <a:solidFill>
                            <a:schemeClr val="dk1"/>
                          </a:solidFill>
                          <a:latin typeface="Calibri"/>
                          <a:ea typeface="Calibri"/>
                          <a:cs typeface="Calibri"/>
                          <a:sym typeface="Calibri"/>
                        </a:rPr>
                        <a:t> Songs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Roald </a:t>
                      </a:r>
                      <a:r>
                        <a:rPr lang="en-US" sz="1050" u="none" strike="noStrike" cap="none" dirty="0">
                          <a:solidFill>
                            <a:schemeClr val="dk1"/>
                          </a:solidFill>
                          <a:latin typeface="Calibri"/>
                          <a:ea typeface="Calibri"/>
                          <a:cs typeface="Calibri"/>
                          <a:sym typeface="Calibri"/>
                        </a:rPr>
                        <a:t>Dahl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Halloween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What do I want to be when I grow up?. </a:t>
                      </a: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Guy Fawkes / Bonfire Night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Christmas Time  / Nativity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Diwali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err="1">
                          <a:solidFill>
                            <a:schemeClr val="dk1"/>
                          </a:solidFill>
                          <a:latin typeface="Calibri"/>
                          <a:ea typeface="Calibri"/>
                          <a:cs typeface="Calibri"/>
                          <a:sym typeface="Calibri"/>
                        </a:rPr>
                        <a:t>Hannukah</a:t>
                      </a:r>
                      <a:r>
                        <a:rPr lang="en-US" sz="1050" u="none" strike="noStrike" cap="none" dirty="0">
                          <a:solidFill>
                            <a:schemeClr val="dk1"/>
                          </a:solidFill>
                          <a:latin typeface="Calibri"/>
                          <a:ea typeface="Calibri"/>
                          <a:cs typeface="Calibri"/>
                          <a:sym typeface="Calibri"/>
                        </a:rPr>
                        <a:t>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Black History Month</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Remembrance day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Children </a:t>
                      </a:r>
                      <a:r>
                        <a:rPr lang="en-US" sz="1050" u="none" strike="noStrike" cap="none" dirty="0">
                          <a:solidFill>
                            <a:schemeClr val="dk1"/>
                          </a:solidFill>
                          <a:latin typeface="Calibri"/>
                          <a:ea typeface="Calibri"/>
                          <a:cs typeface="Calibri"/>
                          <a:sym typeface="Calibri"/>
                        </a:rPr>
                        <a:t>in Need</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Anti- Bullying Week </a:t>
                      </a: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Chinese New Year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Valentine’s Day</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Internet Safety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Animal Art week</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Let’s go on Safari -  An animal a day!</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Walk to the park / Picnic </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Planting seeds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Easter time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Weather experiments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Nature </a:t>
                      </a:r>
                      <a:r>
                        <a:rPr lang="en-US" sz="1050" u="none" strike="noStrike" cap="none" dirty="0">
                          <a:solidFill>
                            <a:schemeClr val="dk1"/>
                          </a:solidFill>
                          <a:latin typeface="Calibri"/>
                          <a:ea typeface="Calibri"/>
                          <a:cs typeface="Calibri"/>
                          <a:sym typeface="Calibri"/>
                        </a:rPr>
                        <a:t>Scavenger Hunt</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Mother’s </a:t>
                      </a:r>
                      <a:r>
                        <a:rPr lang="en-US" sz="1050" u="none" strike="noStrike" cap="none" dirty="0" smtClean="0">
                          <a:solidFill>
                            <a:schemeClr val="dk1"/>
                          </a:solidFill>
                          <a:latin typeface="Calibri"/>
                          <a:ea typeface="Calibri"/>
                          <a:cs typeface="Calibri"/>
                          <a:sym typeface="Calibri"/>
                        </a:rPr>
                        <a:t>Day</a:t>
                      </a:r>
                      <a:endParaRPr sz="1400" u="none" strike="noStrike" cap="none" dirty="0" smtClean="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Science </a:t>
                      </a:r>
                      <a:r>
                        <a:rPr lang="en-US" sz="1050" u="none" strike="noStrike" cap="none" dirty="0">
                          <a:solidFill>
                            <a:schemeClr val="dk1"/>
                          </a:solidFill>
                          <a:latin typeface="Calibri"/>
                          <a:ea typeface="Calibri"/>
                          <a:cs typeface="Calibri"/>
                          <a:sym typeface="Calibri"/>
                        </a:rPr>
                        <a:t>Week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smtClean="0">
                          <a:solidFill>
                            <a:schemeClr val="dk1"/>
                          </a:solidFill>
                          <a:latin typeface="Calibri"/>
                          <a:ea typeface="Calibri"/>
                          <a:cs typeface="Calibri"/>
                          <a:sym typeface="Calibri"/>
                        </a:rPr>
                        <a:t>Easter </a:t>
                      </a:r>
                      <a:r>
                        <a:rPr lang="en-US" sz="1050" u="none" strike="noStrike" cap="none" dirty="0">
                          <a:solidFill>
                            <a:schemeClr val="dk1"/>
                          </a:solidFill>
                          <a:latin typeface="Calibri"/>
                          <a:ea typeface="Calibri"/>
                          <a:cs typeface="Calibri"/>
                          <a:sym typeface="Calibri"/>
                        </a:rPr>
                        <a:t>Egg Hunt </a:t>
                      </a: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Post a letter</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Food tasting – different cultures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Map work  - Find the Treasure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Start of Ramadan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Eid</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smtClean="0">
                          <a:solidFill>
                            <a:schemeClr val="dk1"/>
                          </a:solidFill>
                          <a:latin typeface="Calibri"/>
                          <a:ea typeface="Calibri"/>
                          <a:cs typeface="Calibri"/>
                          <a:sym typeface="Calibri"/>
                        </a:rPr>
                        <a:t>Fossil </a:t>
                      </a:r>
                      <a:r>
                        <a:rPr lang="en-US" sz="1050" u="none" strike="noStrike" cap="none" dirty="0">
                          <a:solidFill>
                            <a:schemeClr val="dk1"/>
                          </a:solidFill>
                          <a:latin typeface="Calibri"/>
                          <a:ea typeface="Calibri"/>
                          <a:cs typeface="Calibri"/>
                          <a:sym typeface="Calibri"/>
                        </a:rPr>
                        <a:t>hunting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Father’s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t>Healthy</a:t>
                      </a:r>
                      <a:r>
                        <a:rPr lang="en-US" sz="1050" u="none" strike="noStrike" cap="none" dirty="0">
                          <a:solidFill>
                            <a:schemeClr val="dk1"/>
                          </a:solidFill>
                          <a:latin typeface="Calibri"/>
                          <a:ea typeface="Calibri"/>
                          <a:cs typeface="Calibri"/>
                          <a:sym typeface="Calibri"/>
                        </a:rPr>
                        <a:t> Eating Week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World Environment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050" u="none" strike="noStrike" cap="none" dirty="0">
                          <a:solidFill>
                            <a:schemeClr val="dk1"/>
                          </a:solidFill>
                          <a:latin typeface="Calibri"/>
                          <a:ea typeface="Calibri"/>
                          <a:cs typeface="Calibri"/>
                          <a:sym typeface="Calibri"/>
                        </a:rPr>
                        <a:t>Pirate Day </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5"/>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96" name="Google Shape;96;p25"/>
          <p:cNvGraphicFramePr/>
          <p:nvPr>
            <p:extLst>
              <p:ext uri="{D42A27DB-BD31-4B8C-83A1-F6EECF244321}">
                <p14:modId xmlns:p14="http://schemas.microsoft.com/office/powerpoint/2010/main" val="48326495"/>
              </p:ext>
            </p:extLst>
          </p:nvPr>
        </p:nvGraphicFramePr>
        <p:xfrm>
          <a:off x="0" y="845901"/>
          <a:ext cx="11925025" cy="10021740"/>
        </p:xfrm>
        <a:graphic>
          <a:graphicData uri="http://schemas.openxmlformats.org/drawingml/2006/table">
            <a:tbl>
              <a:tblPr firstRow="1" bandRow="1">
                <a:noFill/>
                <a:tableStyleId>{A63905D0-A21D-4F18-9309-E35C86D8C315}</a:tableStyleId>
              </a:tblPr>
              <a:tblGrid>
                <a:gridCol w="1550375">
                  <a:extLst>
                    <a:ext uri="{9D8B030D-6E8A-4147-A177-3AD203B41FA5}">
                      <a16:colId xmlns:a16="http://schemas.microsoft.com/office/drawing/2014/main" xmlns="" val="20000"/>
                    </a:ext>
                  </a:extLst>
                </a:gridCol>
                <a:gridCol w="1867225">
                  <a:extLst>
                    <a:ext uri="{9D8B030D-6E8A-4147-A177-3AD203B41FA5}">
                      <a16:colId xmlns:a16="http://schemas.microsoft.com/office/drawing/2014/main" xmlns="" val="20001"/>
                    </a:ext>
                  </a:extLst>
                </a:gridCol>
                <a:gridCol w="1953075">
                  <a:extLst>
                    <a:ext uri="{9D8B030D-6E8A-4147-A177-3AD203B41FA5}">
                      <a16:colId xmlns:a16="http://schemas.microsoft.com/office/drawing/2014/main" xmlns="" val="20002"/>
                    </a:ext>
                  </a:extLst>
                </a:gridCol>
                <a:gridCol w="1653000">
                  <a:extLst>
                    <a:ext uri="{9D8B030D-6E8A-4147-A177-3AD203B41FA5}">
                      <a16:colId xmlns:a16="http://schemas.microsoft.com/office/drawing/2014/main" xmlns="" val="20003"/>
                    </a:ext>
                  </a:extLst>
                </a:gridCol>
                <a:gridCol w="1578475">
                  <a:extLst>
                    <a:ext uri="{9D8B030D-6E8A-4147-A177-3AD203B41FA5}">
                      <a16:colId xmlns:a16="http://schemas.microsoft.com/office/drawing/2014/main" xmlns="" val="20004"/>
                    </a:ext>
                  </a:extLst>
                </a:gridCol>
                <a:gridCol w="1651250">
                  <a:extLst>
                    <a:ext uri="{9D8B030D-6E8A-4147-A177-3AD203B41FA5}">
                      <a16:colId xmlns:a16="http://schemas.microsoft.com/office/drawing/2014/main" xmlns="" val="20005"/>
                    </a:ext>
                  </a:extLst>
                </a:gridCol>
                <a:gridCol w="1671625">
                  <a:extLst>
                    <a:ext uri="{9D8B030D-6E8A-4147-A177-3AD203B41FA5}">
                      <a16:colId xmlns:a16="http://schemas.microsoft.com/office/drawing/2014/main" xmlns="" val="20006"/>
                    </a:ext>
                  </a:extLst>
                </a:gridCol>
              </a:tblGrid>
              <a:tr h="7177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Autumn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2400"/>
                        <a:buFont typeface="Calibri"/>
                        <a:buNone/>
                      </a:pPr>
                      <a:r>
                        <a:rPr lang="en-US" sz="2400" u="none" strike="noStrike" cap="none">
                          <a:solidFill>
                            <a:srgbClr val="7F7F7F"/>
                          </a:solidFill>
                          <a:latin typeface="Calibri"/>
                          <a:ea typeface="Calibri"/>
                          <a:cs typeface="Calibri"/>
                          <a:sym typeface="Calibri"/>
                        </a:rPr>
                        <a:t>Autumn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Spring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Spring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Summer 1</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Calibri"/>
                          <a:ea typeface="Calibri"/>
                          <a:cs typeface="Calibri"/>
                          <a:sym typeface="Calibri"/>
                        </a:rPr>
                        <a:t>Summer 2</a:t>
                      </a:r>
                      <a:endParaRPr sz="240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1807675">
                <a:tc>
                  <a:txBody>
                    <a:bodyPr/>
                    <a:lstStyle/>
                    <a:p>
                      <a:pPr marL="0" marR="0" lvl="0" indent="0" algn="ctr" rtl="0">
                        <a:lnSpc>
                          <a:spcPct val="100000"/>
                        </a:lnSpc>
                        <a:spcBef>
                          <a:spcPts val="0"/>
                        </a:spcBef>
                        <a:spcAft>
                          <a:spcPts val="0"/>
                        </a:spcAft>
                        <a:buClr>
                          <a:srgbClr val="000000"/>
                        </a:buClr>
                        <a:buSzPts val="1800"/>
                        <a:buFont typeface="Arial"/>
                        <a:buNone/>
                      </a:pPr>
                      <a:endParaRPr sz="1600" b="1" i="1"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solidFill>
                            <a:srgbClr val="7030A0"/>
                          </a:solidFill>
                          <a:latin typeface="Calibri"/>
                          <a:ea typeface="Calibri"/>
                          <a:cs typeface="Calibri"/>
                          <a:sym typeface="Calibri"/>
                        </a:rPr>
                        <a:t>All About me!</a:t>
                      </a:r>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Tier 2 Vocabulary:</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Owl Babies</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Dogger</a:t>
                      </a:r>
                      <a:endParaRPr sz="1400" u="none" strike="noStrike" cap="none"/>
                    </a:p>
                    <a:p>
                      <a:pPr marL="0" marR="0" lvl="0" indent="0" algn="ctr" rtl="0">
                        <a:lnSpc>
                          <a:spcPct val="100000"/>
                        </a:lnSpc>
                        <a:spcBef>
                          <a:spcPts val="0"/>
                        </a:spcBef>
                        <a:spcAft>
                          <a:spcPts val="0"/>
                        </a:spcAft>
                        <a:buClr>
                          <a:srgbClr val="000000"/>
                        </a:buClr>
                        <a:buSzPts val="2000"/>
                        <a:buFont typeface="Arial"/>
                        <a:buNone/>
                      </a:pP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030A0"/>
                        </a:buClr>
                        <a:buSzPts val="2000"/>
                        <a:buFont typeface="Calibri"/>
                        <a:buNone/>
                      </a:pPr>
                      <a:r>
                        <a:rPr lang="en-US" sz="2000" b="1" u="none" strike="noStrike" cap="none" dirty="0">
                          <a:solidFill>
                            <a:srgbClr val="7030A0"/>
                          </a:solidFill>
                          <a:latin typeface="Calibri"/>
                          <a:ea typeface="Calibri"/>
                          <a:cs typeface="Calibri"/>
                          <a:sym typeface="Calibri"/>
                        </a:rPr>
                        <a:t>Let’s celebrate!</a:t>
                      </a:r>
                      <a:endParaRPr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a:solidFill>
                            <a:srgbClr val="0070C0"/>
                          </a:solidFill>
                          <a:latin typeface="Calibri"/>
                          <a:ea typeface="Calibri"/>
                          <a:cs typeface="Calibri"/>
                          <a:sym typeface="Calibri"/>
                        </a:rPr>
                        <a:t>Tier 2 Vocabulary:</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smtClean="0">
                          <a:solidFill>
                            <a:srgbClr val="0070C0"/>
                          </a:solidFill>
                          <a:latin typeface="Calibri"/>
                          <a:cs typeface="Calibri"/>
                          <a:sym typeface="Calibri"/>
                        </a:rPr>
                        <a:t>Perfectly</a:t>
                      </a:r>
                      <a:r>
                        <a:rPr lang="en-US" sz="1400" u="none" strike="noStrike" cap="none" baseline="0" dirty="0" smtClean="0">
                          <a:solidFill>
                            <a:srgbClr val="0070C0"/>
                          </a:solidFill>
                          <a:latin typeface="Calibri"/>
                          <a:cs typeface="Calibri"/>
                          <a:sym typeface="Calibri"/>
                        </a:rPr>
                        <a:t> Norman</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err="1" smtClean="0">
                          <a:solidFill>
                            <a:srgbClr val="0070C0"/>
                          </a:solidFill>
                          <a:latin typeface="Calibri"/>
                          <a:cs typeface="Calibri"/>
                          <a:sym typeface="Calibri"/>
                        </a:rPr>
                        <a:t>Supertato</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a:solidFill>
                            <a:srgbClr val="0070C0"/>
                          </a:solidFill>
                          <a:latin typeface="Calibri"/>
                          <a:ea typeface="Calibri"/>
                          <a:cs typeface="Calibri"/>
                          <a:sym typeface="Calibri"/>
                        </a:rPr>
                        <a:t>One Snowy Night</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endParaRPr sz="2000" u="none" strike="noStrike" cap="none" dirty="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rgbClr val="7030A0"/>
                        </a:buClr>
                        <a:buSzPts val="2000"/>
                        <a:buFont typeface="Calibri"/>
                        <a:buNone/>
                      </a:pPr>
                      <a:endParaRPr sz="2000" b="1" u="none" strike="noStrike" cap="none" dirty="0">
                        <a:solidFill>
                          <a:srgbClr val="7030A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solidFill>
                            <a:srgbClr val="CC66FF"/>
                          </a:solidFill>
                          <a:latin typeface="Calibri"/>
                          <a:ea typeface="Calibri"/>
                          <a:cs typeface="Calibri"/>
                          <a:sym typeface="Calibri"/>
                        </a:rPr>
                        <a:t>Amazing creatures </a:t>
                      </a:r>
                      <a:endParaRPr sz="2000" b="1" u="none" strike="noStrike" cap="none">
                        <a:solidFill>
                          <a:srgbClr val="CC66FF"/>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Tier 2 Vocabulary:</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Six Dinner Sid</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Elmer</a:t>
                      </a:r>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00FF"/>
                          </a:solidFill>
                          <a:latin typeface="Calibri"/>
                          <a:ea typeface="Calibri"/>
                          <a:cs typeface="Calibri"/>
                          <a:sym typeface="Calibri"/>
                        </a:rPr>
                        <a:t>The Rainbow Fish</a:t>
                      </a:r>
                      <a:endParaRPr sz="1400" u="none" strike="noStrike" cap="none"/>
                    </a:p>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CC66F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dirty="0">
                          <a:solidFill>
                            <a:srgbClr val="CC66FF"/>
                          </a:solidFill>
                          <a:latin typeface="Calibri"/>
                          <a:ea typeface="Calibri"/>
                          <a:cs typeface="Calibri"/>
                          <a:sym typeface="Calibri"/>
                        </a:rPr>
                        <a:t>Come Outside!</a:t>
                      </a:r>
                      <a:endParaRPr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a:solidFill>
                            <a:srgbClr val="0070C0"/>
                          </a:solidFill>
                          <a:latin typeface="Calibri"/>
                          <a:ea typeface="Calibri"/>
                          <a:cs typeface="Calibri"/>
                          <a:sym typeface="Calibri"/>
                        </a:rPr>
                        <a:t>Tier 2 Vocabulary</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smtClean="0">
                          <a:solidFill>
                            <a:srgbClr val="0070C0"/>
                          </a:solidFill>
                          <a:latin typeface="Calibri"/>
                          <a:ea typeface="Calibri"/>
                          <a:cs typeface="Calibri"/>
                          <a:sym typeface="Calibri"/>
                        </a:rPr>
                        <a:t>Billy’s Bucket</a:t>
                      </a:r>
                      <a:endParaRPr sz="1400" u="none" strike="noStrike" cap="none" dirty="0">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a:solidFill>
                            <a:srgbClr val="0070C0"/>
                          </a:solidFill>
                          <a:latin typeface="Calibri"/>
                          <a:ea typeface="Calibri"/>
                          <a:cs typeface="Calibri"/>
                          <a:sym typeface="Calibri"/>
                        </a:rPr>
                        <a:t>Room on the Broom</a:t>
                      </a:r>
                      <a:endParaRPr dirty="0"/>
                    </a:p>
                    <a:p>
                      <a:pPr marL="0" marR="0" lvl="0" indent="0" algn="ctr" rtl="0">
                        <a:lnSpc>
                          <a:spcPct val="100000"/>
                        </a:lnSpc>
                        <a:spcBef>
                          <a:spcPts val="0"/>
                        </a:spcBef>
                        <a:spcAft>
                          <a:spcPts val="0"/>
                        </a:spcAft>
                        <a:buClr>
                          <a:schemeClr val="dk1"/>
                        </a:buClr>
                        <a:buSzPts val="1050"/>
                        <a:buFont typeface="Calibri"/>
                        <a:buNone/>
                      </a:pPr>
                      <a:r>
                        <a:rPr lang="en-US" sz="1400" u="none" strike="noStrike" cap="none" dirty="0" err="1">
                          <a:solidFill>
                            <a:srgbClr val="0000FF"/>
                          </a:solidFill>
                          <a:latin typeface="Calibri"/>
                          <a:ea typeface="Calibri"/>
                          <a:cs typeface="Calibri"/>
                          <a:sym typeface="Calibri"/>
                        </a:rPr>
                        <a:t>Handa’s</a:t>
                      </a:r>
                      <a:r>
                        <a:rPr lang="en-US" sz="1400" u="none" strike="noStrike" cap="none" dirty="0">
                          <a:solidFill>
                            <a:srgbClr val="0000FF"/>
                          </a:solidFill>
                          <a:latin typeface="Calibri"/>
                          <a:ea typeface="Calibri"/>
                          <a:cs typeface="Calibri"/>
                          <a:sym typeface="Calibri"/>
                        </a:rPr>
                        <a:t> Hen</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endParaRPr sz="1400" u="none" strike="noStrike" cap="none" dirty="0"/>
                    </a:p>
                    <a:p>
                      <a:pPr marL="0" marR="0" lvl="0" indent="0" algn="ctr" rtl="0">
                        <a:lnSpc>
                          <a:spcPct val="100000"/>
                        </a:lnSpc>
                        <a:spcBef>
                          <a:spcPts val="0"/>
                        </a:spcBef>
                        <a:spcAft>
                          <a:spcPts val="0"/>
                        </a:spcAft>
                        <a:buClr>
                          <a:srgbClr val="000000"/>
                        </a:buClr>
                        <a:buSzPts val="2000"/>
                        <a:buFont typeface="Arial"/>
                        <a:buNone/>
                      </a:pPr>
                      <a:endParaRPr sz="2000" b="1" u="none" strike="noStrike" cap="none" dirty="0">
                        <a:solidFill>
                          <a:srgbClr val="CC66FF"/>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solidFill>
                            <a:srgbClr val="00B0F0"/>
                          </a:solidFill>
                          <a:latin typeface="Calibri"/>
                          <a:ea typeface="Calibri"/>
                          <a:cs typeface="Calibri"/>
                          <a:sym typeface="Calibri"/>
                        </a:rPr>
                        <a:t>Ticket to ride!  </a:t>
                      </a:r>
                      <a:endParaRPr sz="2000" b="1" u="none" strike="noStrike" cap="none">
                        <a:solidFill>
                          <a:srgbClr val="00B0F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70C0"/>
                          </a:solidFill>
                          <a:latin typeface="Calibri"/>
                          <a:ea typeface="Calibri"/>
                          <a:cs typeface="Calibri"/>
                          <a:sym typeface="Calibri"/>
                        </a:rPr>
                        <a:t>Tier 2 Vocabulary</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70C0"/>
                          </a:solidFill>
                          <a:latin typeface="Calibri"/>
                          <a:ea typeface="Calibri"/>
                          <a:cs typeface="Calibri"/>
                          <a:sym typeface="Calibri"/>
                        </a:rPr>
                        <a:t>On the Way Home</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70C0"/>
                          </a:solidFill>
                          <a:latin typeface="Calibri"/>
                          <a:ea typeface="Calibri"/>
                          <a:cs typeface="Calibri"/>
                          <a:sym typeface="Calibri"/>
                        </a:rPr>
                        <a:t>Zog</a:t>
                      </a:r>
                      <a:endParaRPr sz="1400" u="none" strike="noStrike" cap="none">
                        <a:solidFill>
                          <a:srgbClr val="0070C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400" u="none" strike="noStrike" cap="none">
                          <a:solidFill>
                            <a:srgbClr val="0070C0"/>
                          </a:solidFill>
                          <a:latin typeface="Calibri"/>
                          <a:ea typeface="Calibri"/>
                          <a:cs typeface="Calibri"/>
                          <a:sym typeface="Calibri"/>
                        </a:rPr>
                        <a:t>Where the Wild things are</a:t>
                      </a:r>
                      <a:endParaRPr sz="1400" u="none" strike="noStrike" cap="none"/>
                    </a:p>
                    <a:p>
                      <a:pPr marL="0" marR="0" lvl="0" indent="0" algn="ctr" rtl="0">
                        <a:lnSpc>
                          <a:spcPct val="100000"/>
                        </a:lnSpc>
                        <a:spcBef>
                          <a:spcPts val="0"/>
                        </a:spcBef>
                        <a:spcAft>
                          <a:spcPts val="0"/>
                        </a:spcAft>
                        <a:buClr>
                          <a:srgbClr val="000000"/>
                        </a:buClr>
                        <a:buSzPts val="2000"/>
                        <a:buFont typeface="Arial"/>
                        <a:buNone/>
                      </a:pPr>
                      <a:endParaRPr sz="1400" u="none" strike="noStrike" cap="none"/>
                    </a:p>
                    <a:p>
                      <a:pPr marL="0" marR="0" lvl="0" indent="0" algn="ctr" rtl="0">
                        <a:lnSpc>
                          <a:spcPct val="100000"/>
                        </a:lnSpc>
                        <a:spcBef>
                          <a:spcPts val="0"/>
                        </a:spcBef>
                        <a:spcAft>
                          <a:spcPts val="0"/>
                        </a:spcAft>
                        <a:buClr>
                          <a:schemeClr val="dk1"/>
                        </a:buClr>
                        <a:buSzPts val="1050"/>
                        <a:buFont typeface="Calibri"/>
                        <a:buNone/>
                      </a:pPr>
                      <a:endParaRPr sz="105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rgbClr val="00B0F0"/>
                          </a:solidFill>
                          <a:latin typeface="Calibri"/>
                          <a:ea typeface="Calibri"/>
                          <a:cs typeface="Calibri"/>
                          <a:sym typeface="Calibri"/>
                        </a:rPr>
                        <a:t>All</a:t>
                      </a:r>
                      <a:r>
                        <a:rPr lang="en-GB" sz="2000" b="1" u="none" strike="noStrike" cap="none" baseline="0" dirty="0" smtClean="0">
                          <a:solidFill>
                            <a:srgbClr val="00B0F0"/>
                          </a:solidFill>
                          <a:latin typeface="Calibri"/>
                          <a:ea typeface="Calibri"/>
                          <a:cs typeface="Calibri"/>
                          <a:sym typeface="Calibri"/>
                        </a:rPr>
                        <a:t> around us</a:t>
                      </a:r>
                      <a:endParaRPr lang="en-GB" sz="2000" b="1" u="none" strike="noStrike" cap="none" dirty="0" smtClean="0">
                        <a:solidFill>
                          <a:srgbClr val="00B0F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400" u="none" strike="noStrike" cap="none" dirty="0" smtClean="0">
                          <a:solidFill>
                            <a:schemeClr val="accent1"/>
                          </a:solidFill>
                          <a:latin typeface="Calibri"/>
                          <a:ea typeface="Calibri"/>
                          <a:cs typeface="Calibri"/>
                          <a:sym typeface="Calibri"/>
                        </a:rPr>
                        <a:t>Tier </a:t>
                      </a:r>
                      <a:r>
                        <a:rPr lang="en-US" sz="1400" u="none" strike="noStrike" cap="none" dirty="0">
                          <a:solidFill>
                            <a:schemeClr val="accent1"/>
                          </a:solidFill>
                          <a:latin typeface="Calibri"/>
                          <a:ea typeface="Calibri"/>
                          <a:cs typeface="Calibri"/>
                          <a:sym typeface="Calibri"/>
                        </a:rPr>
                        <a:t>2 Vocabulary</a:t>
                      </a:r>
                      <a:endParaRPr sz="1400" u="none" strike="noStrike" cap="none" dirty="0"/>
                    </a:p>
                    <a:p>
                      <a:pPr marL="0" marR="0" lvl="0" indent="0" algn="ctr" rtl="0">
                        <a:lnSpc>
                          <a:spcPct val="100000"/>
                        </a:lnSpc>
                        <a:spcBef>
                          <a:spcPts val="0"/>
                        </a:spcBef>
                        <a:spcAft>
                          <a:spcPts val="0"/>
                        </a:spcAft>
                        <a:buClr>
                          <a:srgbClr val="000000"/>
                        </a:buClr>
                        <a:buSzPts val="1050"/>
                        <a:buFont typeface="Arial"/>
                        <a:buNone/>
                      </a:pPr>
                      <a:r>
                        <a:rPr lang="en-US" sz="1400" u="none" strike="noStrike" cap="none" dirty="0" err="1">
                          <a:solidFill>
                            <a:schemeClr val="accent1"/>
                          </a:solidFill>
                          <a:latin typeface="Calibri"/>
                          <a:ea typeface="Calibri"/>
                          <a:cs typeface="Calibri"/>
                          <a:sym typeface="Calibri"/>
                        </a:rPr>
                        <a:t>Tiddler</a:t>
                      </a:r>
                      <a:endParaRPr dirty="0"/>
                    </a:p>
                    <a:p>
                      <a:pPr marL="0" marR="0" lvl="0" indent="0" algn="ctr" rtl="0">
                        <a:lnSpc>
                          <a:spcPct val="100000"/>
                        </a:lnSpc>
                        <a:spcBef>
                          <a:spcPts val="0"/>
                        </a:spcBef>
                        <a:spcAft>
                          <a:spcPts val="0"/>
                        </a:spcAft>
                        <a:buClr>
                          <a:srgbClr val="000000"/>
                        </a:buClr>
                        <a:buSzPts val="1050"/>
                        <a:buFont typeface="Arial"/>
                        <a:buNone/>
                      </a:pPr>
                      <a:r>
                        <a:rPr lang="en-US" sz="1400" u="none" strike="noStrike" cap="none" dirty="0">
                          <a:solidFill>
                            <a:schemeClr val="accent1"/>
                          </a:solidFill>
                          <a:latin typeface="Calibri"/>
                          <a:ea typeface="Calibri"/>
                          <a:cs typeface="Calibri"/>
                          <a:sym typeface="Calibri"/>
                        </a:rPr>
                        <a:t>Ruby’s Worry</a:t>
                      </a:r>
                      <a:endParaRPr dirty="0"/>
                    </a:p>
                    <a:p>
                      <a:pPr marL="0" marR="0" lvl="0" indent="0" algn="ctr" rtl="0">
                        <a:lnSpc>
                          <a:spcPct val="100000"/>
                        </a:lnSpc>
                        <a:spcBef>
                          <a:spcPts val="0"/>
                        </a:spcBef>
                        <a:spcAft>
                          <a:spcPts val="0"/>
                        </a:spcAft>
                        <a:buClr>
                          <a:srgbClr val="000000"/>
                        </a:buClr>
                        <a:buSzPts val="1050"/>
                        <a:buFont typeface="Arial"/>
                        <a:buNone/>
                      </a:pPr>
                      <a:r>
                        <a:rPr lang="en-GB" sz="1400" u="none" strike="noStrike" cap="none" dirty="0" smtClean="0">
                          <a:solidFill>
                            <a:schemeClr val="accent1"/>
                          </a:solidFill>
                          <a:latin typeface="Calibri"/>
                          <a:ea typeface="Calibri"/>
                          <a:cs typeface="Calibri"/>
                          <a:sym typeface="Calibri"/>
                        </a:rPr>
                        <a:t>Farmer</a:t>
                      </a:r>
                      <a:r>
                        <a:rPr lang="en-GB" sz="1400" u="none" strike="noStrike" cap="none" baseline="0" dirty="0" smtClean="0">
                          <a:solidFill>
                            <a:schemeClr val="accent1"/>
                          </a:solidFill>
                          <a:latin typeface="Calibri"/>
                          <a:ea typeface="Calibri"/>
                          <a:cs typeface="Calibri"/>
                          <a:sym typeface="Calibri"/>
                        </a:rPr>
                        <a:t> Duck</a:t>
                      </a:r>
                      <a:endParaRPr sz="1400" u="none" strike="noStrike" cap="none" dirty="0"/>
                    </a:p>
                    <a:p>
                      <a:pPr marL="0" marR="0" lvl="0" indent="0" algn="ctr" rtl="0">
                        <a:lnSpc>
                          <a:spcPct val="100000"/>
                        </a:lnSpc>
                        <a:spcBef>
                          <a:spcPts val="0"/>
                        </a:spcBef>
                        <a:spcAft>
                          <a:spcPts val="0"/>
                        </a:spcAft>
                        <a:buClr>
                          <a:srgbClr val="000000"/>
                        </a:buClr>
                        <a:buSzPts val="1600"/>
                        <a:buFont typeface="Arial"/>
                        <a:buNone/>
                      </a:pPr>
                      <a:endParaRPr sz="140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2152150">
                <a:tc>
                  <a:txBody>
                    <a:bodyPr/>
                    <a:lstStyle/>
                    <a:p>
                      <a:pPr marL="0" marR="0" lvl="0" indent="0" algn="ctr" rtl="0">
                        <a:lnSpc>
                          <a:spcPct val="100000"/>
                        </a:lnSpc>
                        <a:spcBef>
                          <a:spcPts val="0"/>
                        </a:spcBef>
                        <a:spcAft>
                          <a:spcPts val="0"/>
                        </a:spcAft>
                        <a:buClr>
                          <a:srgbClr val="000000"/>
                        </a:buClr>
                        <a:buSzPts val="2000"/>
                        <a:buFont typeface="Arial"/>
                        <a:buNone/>
                      </a:pPr>
                      <a:r>
                        <a:rPr lang="en-US" sz="1800" b="1" u="none" strike="noStrike" cap="none">
                          <a:latin typeface="Arial"/>
                          <a:ea typeface="Arial"/>
                          <a:cs typeface="Arial"/>
                          <a:sym typeface="Arial"/>
                        </a:rPr>
                        <a:t>Tier 2 Vocabulary</a:t>
                      </a:r>
                      <a:endParaRPr sz="1800" b="1"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Owl Babies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hunting (hunt, hunts, hunted)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silent</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fuss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bounced (bounces)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swooped (swooping)</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brave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flapped (flapping)</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Dogger</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belonged (belong, belongs)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fond (fondly)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anxiously (anxious)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searched (search, searches)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exciting</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terrible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practising (practise, practised)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8: staring (stared)</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None/>
                      </a:pPr>
                      <a:r>
                        <a:rPr lang="en-GB" sz="1100" b="1" i="0" u="none" strike="noStrike" cap="none" dirty="0" smtClean="0">
                          <a:solidFill>
                            <a:schemeClr val="dk1"/>
                          </a:solidFill>
                          <a:latin typeface="Calibri"/>
                          <a:ea typeface="Calibri"/>
                          <a:cs typeface="Calibri"/>
                          <a:sym typeface="Calibri"/>
                        </a:rPr>
                        <a:t>Perfectly Norman</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1: extraordinary</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2: uncomfortable</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3: swooping (swoop, swooped)</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4: miserable</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5: hesitantly (hesitant, hesitate)</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6: problematic</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7: wonderful</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8: nervously (nervous)</a:t>
                      </a:r>
                      <a:endParaRPr lang="en-GB" sz="1100" u="none" strike="noStrike" cap="none" dirty="0" smtClean="0"/>
                    </a:p>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dirty="0" err="1" smtClean="0">
                          <a:solidFill>
                            <a:schemeClr val="dk1"/>
                          </a:solidFill>
                          <a:latin typeface="Calibri"/>
                          <a:ea typeface="Calibri"/>
                          <a:cs typeface="Calibri"/>
                          <a:sym typeface="Calibri"/>
                        </a:rPr>
                        <a:t>Supertato</a:t>
                      </a: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1: escaped (escape, escapes)</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2: gasped (gasp, gasps)</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3: rescue (rescues, rescued)</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4: distress (distressed)</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5: vanished (vanishes)</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6: crept (creep, creeps)</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7: leapt (leap)</a:t>
                      </a:r>
                      <a:endParaRPr lang="en-US" sz="1100" dirty="0" smtClean="0"/>
                    </a:p>
                    <a:p>
                      <a:pPr marL="0" marR="0" lvl="0" indent="0" algn="l" rtl="0">
                        <a:lnSpc>
                          <a:spcPct val="100000"/>
                        </a:lnSpc>
                        <a:spcBef>
                          <a:spcPts val="0"/>
                        </a:spcBef>
                        <a:spcAft>
                          <a:spcPts val="0"/>
                        </a:spcAft>
                        <a:buNone/>
                      </a:pPr>
                      <a:r>
                        <a:rPr lang="en-US" sz="1100" b="0" i="0" u="none" strike="noStrike" cap="none" dirty="0" smtClean="0">
                          <a:solidFill>
                            <a:schemeClr val="dk1"/>
                          </a:solidFill>
                          <a:latin typeface="Calibri"/>
                          <a:ea typeface="Calibri"/>
                          <a:cs typeface="Calibri"/>
                          <a:sym typeface="Calibri"/>
                        </a:rPr>
                        <a:t>Word 8: shrieked (shrieks, shrieking)</a:t>
                      </a: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dirty="0" smtClean="0">
                          <a:solidFill>
                            <a:schemeClr val="dk1"/>
                          </a:solidFill>
                          <a:latin typeface="Calibri"/>
                          <a:ea typeface="Calibri"/>
                          <a:cs typeface="Calibri"/>
                          <a:sym typeface="Calibri"/>
                        </a:rPr>
                        <a:t>One </a:t>
                      </a:r>
                      <a:r>
                        <a:rPr lang="en-US" sz="1100" b="1" i="0" u="none" strike="noStrike" cap="none" dirty="0">
                          <a:solidFill>
                            <a:schemeClr val="dk1"/>
                          </a:solidFill>
                          <a:latin typeface="Calibri"/>
                          <a:ea typeface="Calibri"/>
                          <a:cs typeface="Calibri"/>
                          <a:sym typeface="Calibri"/>
                        </a:rPr>
                        <a:t>Snowy Night</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1: </a:t>
                      </a:r>
                      <a:r>
                        <a:rPr lang="en-US" sz="1100" b="0" i="0" u="none" strike="noStrike" cap="none" dirty="0" err="1">
                          <a:solidFill>
                            <a:schemeClr val="dk1"/>
                          </a:solidFill>
                          <a:latin typeface="Calibri"/>
                          <a:ea typeface="Calibri"/>
                          <a:cs typeface="Calibri"/>
                          <a:sym typeface="Calibri"/>
                        </a:rPr>
                        <a:t>cosy</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2: miserable</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3: snuggled (snuggle, snuggles)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4: shivering (shiver, shivers, shivered)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5: shoved (shove, shoving)</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6: scraping (scrape, scraped)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7: fierce</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8: chuckle (chuckles, chuckling, chuckled)</a:t>
                      </a:r>
                      <a:endParaRPr sz="11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Six Dinner Sid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discovered (discover)</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slip out (slipped out, slips out)</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unlike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tough </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damp</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suspicious (suspiciously)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believed (believe, believes)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8: furious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Elmer</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slipped away (slip away)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absolutely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serious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burst</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gasped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celebrate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decorate (decorated, decorating)</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8: skipped</a:t>
                      </a:r>
                      <a:endParaRPr/>
                    </a:p>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The Rainbow Fish</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sparkling (sparkle, sparkled, sparkly)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glide (glides, gliding, glided)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admire (admired)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emerged (emerge)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discover (discovered)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peculiar</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whizzed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100" b="1" i="0" u="none" strike="noStrike" cap="none" dirty="0" smtClean="0">
                          <a:solidFill>
                            <a:schemeClr val="dk1"/>
                          </a:solidFill>
                          <a:latin typeface="Calibri"/>
                          <a:ea typeface="Calibri"/>
                          <a:cs typeface="Calibri"/>
                          <a:sym typeface="Calibri"/>
                        </a:rPr>
                        <a:t>Billy’s Bucket</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1: explained (explain)</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2: persuaded (persuade)</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3: sighed (sigh)</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4: excitedly</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5: special</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6: chuckled (chuckling)</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7: frowned (frowning)</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8: imagination (imaginary)</a:t>
                      </a:r>
                      <a:endParaRPr lang="en-GB" sz="1100" dirty="0" smtClean="0"/>
                    </a:p>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050" b="1" i="0" u="none" strike="noStrike" cap="none" dirty="0" smtClean="0">
                          <a:solidFill>
                            <a:schemeClr val="dk1"/>
                          </a:solidFill>
                          <a:latin typeface="Calibri"/>
                          <a:ea typeface="Calibri"/>
                          <a:cs typeface="Calibri"/>
                          <a:sym typeface="Calibri"/>
                        </a:rPr>
                        <a:t>Room </a:t>
                      </a:r>
                      <a:r>
                        <a:rPr lang="en-US" sz="1050" b="1" i="0" u="none" strike="noStrike" cap="none" dirty="0">
                          <a:solidFill>
                            <a:schemeClr val="dk1"/>
                          </a:solidFill>
                          <a:latin typeface="Calibri"/>
                          <a:ea typeface="Calibri"/>
                          <a:cs typeface="Calibri"/>
                          <a:sym typeface="Calibri"/>
                        </a:rPr>
                        <a:t>on the Broom</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1: searched (searching, search)</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2: grinned (grin, grins, grinning)</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3: shriek (shrieking, shrieks, shrieked)</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4: magnificent (magnificently)</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5: politely (polite)</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6: clutched (clutch, clutches)</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7: keen</a:t>
                      </a:r>
                      <a:endParaRPr dirty="0"/>
                    </a:p>
                    <a:p>
                      <a:pPr marL="0" marR="0" lvl="0" indent="0" algn="l" rtl="0">
                        <a:lnSpc>
                          <a:spcPct val="100000"/>
                        </a:lnSpc>
                        <a:spcBef>
                          <a:spcPts val="0"/>
                        </a:spcBef>
                        <a:spcAft>
                          <a:spcPts val="0"/>
                        </a:spcAft>
                        <a:buNone/>
                      </a:pPr>
                      <a:r>
                        <a:rPr lang="en-US" sz="1050" b="0" i="0" u="none" strike="noStrike" cap="none" dirty="0">
                          <a:solidFill>
                            <a:schemeClr val="dk1"/>
                          </a:solidFill>
                          <a:latin typeface="Calibri"/>
                          <a:ea typeface="Calibri"/>
                          <a:cs typeface="Calibri"/>
                          <a:sym typeface="Calibri"/>
                        </a:rPr>
                        <a:t>Word 8: grateful</a:t>
                      </a:r>
                      <a:endParaRPr sz="1050" b="1"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dirty="0" err="1">
                          <a:solidFill>
                            <a:schemeClr val="dk1"/>
                          </a:solidFill>
                          <a:latin typeface="Calibri"/>
                          <a:ea typeface="Calibri"/>
                          <a:cs typeface="Calibri"/>
                          <a:sym typeface="Calibri"/>
                        </a:rPr>
                        <a:t>Handa’s</a:t>
                      </a:r>
                      <a:r>
                        <a:rPr lang="en-US" sz="1100" b="1" i="0" u="none" strike="noStrike" cap="none" dirty="0">
                          <a:solidFill>
                            <a:schemeClr val="dk1"/>
                          </a:solidFill>
                          <a:latin typeface="Calibri"/>
                          <a:ea typeface="Calibri"/>
                          <a:cs typeface="Calibri"/>
                          <a:sym typeface="Calibri"/>
                        </a:rPr>
                        <a:t> Hen</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1: hunted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2: fluttery (flutters, fluttered)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3: peered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4: waving</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5: shiny</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6: peeped (peep)</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7: scurried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8: skipped</a:t>
                      </a:r>
                      <a:endParaRPr dirty="0"/>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On the Way Home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sneaking (sneaks, sneaked, sneaky)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gasped (gasping, gasp, gasps)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crammed (cram, crams)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soaring (soar, soars, soared)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vast</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gloomy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slithering (slither, slithered)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8: struggled (struggle, struggling)</a:t>
                      </a:r>
                      <a:endParaRPr/>
                    </a:p>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Zog</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gripping (grips, gripped)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wildly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fearsome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expert</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crowded (crowd)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triumph</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soared (soar, soaring)</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8: roared (roar, roars)</a:t>
                      </a:r>
                      <a:endParaRPr/>
                    </a:p>
                    <a:p>
                      <a:pPr marL="0" marR="0" lvl="0" indent="0" algn="l" rtl="0">
                        <a:lnSpc>
                          <a:spcPct val="100000"/>
                        </a:lnSpc>
                        <a:spcBef>
                          <a:spcPts val="0"/>
                        </a:spcBef>
                        <a:spcAft>
                          <a:spcPts val="0"/>
                        </a:spcAft>
                        <a:buNone/>
                      </a:pPr>
                      <a:r>
                        <a:rPr lang="en-US" sz="1100" b="1" i="0" u="none" strike="noStrike" cap="none">
                          <a:solidFill>
                            <a:schemeClr val="dk1"/>
                          </a:solidFill>
                          <a:latin typeface="Calibri"/>
                          <a:ea typeface="Calibri"/>
                          <a:cs typeface="Calibri"/>
                          <a:sym typeface="Calibri"/>
                        </a:rPr>
                        <a:t>Where the Wild Things Are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1: mischief (mischievous)</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2: roared (roar)</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3: staring (stare, stares, stared)</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4: terrible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5: tumbled (tumble)</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6: lonely</a:t>
                      </a:r>
                      <a:endParaRPr/>
                    </a:p>
                    <a:p>
                      <a:pPr marL="0" marR="0" lvl="0" indent="0" algn="l" rtl="0">
                        <a:lnSpc>
                          <a:spcPct val="100000"/>
                        </a:lnSpc>
                        <a:spcBef>
                          <a:spcPts val="0"/>
                        </a:spcBef>
                        <a:spcAft>
                          <a:spcPts val="0"/>
                        </a:spcAft>
                        <a:buNone/>
                      </a:pPr>
                      <a:r>
                        <a:rPr lang="en-US" sz="1100" b="0" i="0" u="none" strike="noStrike" cap="none">
                          <a:solidFill>
                            <a:schemeClr val="dk1"/>
                          </a:solidFill>
                          <a:latin typeface="Calibri"/>
                          <a:ea typeface="Calibri"/>
                          <a:cs typeface="Calibri"/>
                          <a:sym typeface="Calibri"/>
                        </a:rPr>
                        <a:t>Word 7: blinking (blink, blinks, blinked)</a:t>
                      </a:r>
                      <a:endParaRPr sz="1100" u="none" strike="noStrike" cap="none">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l" rtl="0">
                        <a:lnSpc>
                          <a:spcPct val="100000"/>
                        </a:lnSpc>
                        <a:spcBef>
                          <a:spcPts val="0"/>
                        </a:spcBef>
                        <a:spcAft>
                          <a:spcPts val="0"/>
                        </a:spcAft>
                        <a:buNone/>
                      </a:pPr>
                      <a:endParaRPr lang="en-US"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100" b="1" i="0" u="none" strike="noStrike" cap="none" dirty="0" smtClean="0">
                          <a:solidFill>
                            <a:schemeClr val="dk1"/>
                          </a:solidFill>
                          <a:latin typeface="Calibri"/>
                          <a:ea typeface="Calibri"/>
                          <a:cs typeface="Calibri"/>
                          <a:sym typeface="Calibri"/>
                        </a:rPr>
                        <a:t>Farmer Duck</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1: crept</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2: wriggled</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3: creaked</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4: wearily</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5: fled</a:t>
                      </a:r>
                      <a:endParaRPr lang="en-GB" sz="1100" dirty="0" smtClean="0"/>
                    </a:p>
                    <a:p>
                      <a:pPr marL="0" marR="0" lvl="0" indent="0" algn="l" rtl="0">
                        <a:lnSpc>
                          <a:spcPct val="100000"/>
                        </a:lnSpc>
                        <a:spcBef>
                          <a:spcPts val="0"/>
                        </a:spcBef>
                        <a:spcAft>
                          <a:spcPts val="0"/>
                        </a:spcAft>
                        <a:buNone/>
                      </a:pPr>
                      <a:r>
                        <a:rPr lang="en-GB" sz="1100" b="0" i="0" u="none" strike="noStrike" cap="none" dirty="0" smtClean="0">
                          <a:solidFill>
                            <a:schemeClr val="dk1"/>
                          </a:solidFill>
                          <a:latin typeface="Calibri"/>
                          <a:ea typeface="Calibri"/>
                          <a:cs typeface="Calibri"/>
                          <a:sym typeface="Calibri"/>
                        </a:rPr>
                        <a:t>Word 6: squeezed</a:t>
                      </a:r>
                      <a:endParaRPr lang="en-GB" sz="1100" b="1" i="0" u="none" strike="noStrike" cap="none" dirty="0" smtClean="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US" sz="1100" b="1" i="0" u="none" strike="noStrike" cap="none" dirty="0" err="1" smtClean="0">
                          <a:solidFill>
                            <a:schemeClr val="dk1"/>
                          </a:solidFill>
                          <a:latin typeface="Calibri"/>
                          <a:ea typeface="Calibri"/>
                          <a:cs typeface="Calibri"/>
                          <a:sym typeface="Calibri"/>
                        </a:rPr>
                        <a:t>Tiddler</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1: captured (capture, captures)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2: struggled (struggles, struggling)</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3: dawdling (dawdle, dawdles, dawdled)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4: hauling (haul, hauls, hauled)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5: glimmered (glimmers)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6: shivered (shivers, shivering)</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7: peeped (peep, peeps)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8: bashed (bashing, bash)</a:t>
                      </a:r>
                      <a:endParaRPr dirty="0"/>
                    </a:p>
                    <a:p>
                      <a:pPr marL="0" marR="0" lvl="0" indent="0" algn="l" rtl="0">
                        <a:lnSpc>
                          <a:spcPct val="100000"/>
                        </a:lnSpc>
                        <a:spcBef>
                          <a:spcPts val="0"/>
                        </a:spcBef>
                        <a:spcAft>
                          <a:spcPts val="0"/>
                        </a:spcAft>
                        <a:buNone/>
                      </a:pPr>
                      <a:r>
                        <a:rPr lang="en-US" sz="1100" b="1" i="0" u="none" strike="noStrike" cap="none" dirty="0">
                          <a:solidFill>
                            <a:schemeClr val="dk1"/>
                          </a:solidFill>
                          <a:latin typeface="Calibri"/>
                          <a:ea typeface="Calibri"/>
                          <a:cs typeface="Calibri"/>
                          <a:sym typeface="Calibri"/>
                        </a:rPr>
                        <a:t>Ruby’s Worry</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1: explore (explored, explores)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2: discovered (discover)</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3: wondered (wonder)</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4: enormous</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5: barely</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6: unexpected</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7: shrink (shrank, shrunk)</a:t>
                      </a:r>
                      <a:endParaRPr dirty="0"/>
                    </a:p>
                    <a:p>
                      <a:pPr marL="0" marR="0" lvl="0" indent="0" algn="l" rtl="0">
                        <a:lnSpc>
                          <a:spcPct val="100000"/>
                        </a:lnSpc>
                        <a:spcBef>
                          <a:spcPts val="0"/>
                        </a:spcBef>
                        <a:spcAft>
                          <a:spcPts val="0"/>
                        </a:spcAft>
                        <a:buNone/>
                      </a:pPr>
                      <a:r>
                        <a:rPr lang="en-US" sz="1100" b="0" i="0" u="none" strike="noStrike" cap="none" dirty="0">
                          <a:solidFill>
                            <a:schemeClr val="dk1"/>
                          </a:solidFill>
                          <a:latin typeface="Calibri"/>
                          <a:ea typeface="Calibri"/>
                          <a:cs typeface="Calibri"/>
                          <a:sym typeface="Calibri"/>
                        </a:rPr>
                        <a:t>Word 8: tumbled (tumbling</a:t>
                      </a:r>
                      <a:r>
                        <a:rPr lang="en-US" sz="1100" b="0" i="0" u="none" strike="noStrike" cap="none" dirty="0" smtClean="0">
                          <a:solidFill>
                            <a:schemeClr val="dk1"/>
                          </a:solidFill>
                          <a:latin typeface="Calibri"/>
                          <a:ea typeface="Calibri"/>
                          <a:cs typeface="Calibri"/>
                          <a:sym typeface="Calibri"/>
                        </a:rPr>
                        <a:t>)</a:t>
                      </a:r>
                      <a:endParaRPr sz="1100" b="1" i="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3"/>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02" name="Google Shape;102;p3"/>
          <p:cNvGraphicFramePr/>
          <p:nvPr>
            <p:extLst>
              <p:ext uri="{D42A27DB-BD31-4B8C-83A1-F6EECF244321}">
                <p14:modId xmlns:p14="http://schemas.microsoft.com/office/powerpoint/2010/main" val="2742859112"/>
              </p:ext>
            </p:extLst>
          </p:nvPr>
        </p:nvGraphicFramePr>
        <p:xfrm>
          <a:off x="366318" y="476214"/>
          <a:ext cx="11459350" cy="5929195"/>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637050">
                  <a:extLst>
                    <a:ext uri="{9D8B030D-6E8A-4147-A177-3AD203B41FA5}">
                      <a16:colId xmlns:a16="http://schemas.microsoft.com/office/drawing/2014/main" xmlns="" val="20006"/>
                    </a:ext>
                  </a:extLst>
                </a:gridCol>
              </a:tblGrid>
              <a:tr h="555025">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3200"/>
                        <a:buFont typeface="Arial"/>
                        <a:buNone/>
                      </a:pPr>
                      <a:r>
                        <a:rPr lang="en-US" sz="3200" u="none" strike="noStrike" cap="none">
                          <a:solidFill>
                            <a:srgbClr val="7F7F7F"/>
                          </a:solidFill>
                          <a:latin typeface="Amatic SC"/>
                          <a:ea typeface="Amatic SC"/>
                          <a:cs typeface="Amatic SC"/>
                          <a:sym typeface="Amatic SC"/>
                        </a:rPr>
                        <a:t>Autumn 1</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3200"/>
                        <a:buFont typeface="Amatic SC"/>
                        <a:buNone/>
                      </a:pPr>
                      <a:r>
                        <a:rPr lang="en-US" sz="3200" u="none" strike="noStrike" cap="none">
                          <a:solidFill>
                            <a:srgbClr val="7F7F7F"/>
                          </a:solidFill>
                          <a:latin typeface="Amatic SC"/>
                          <a:ea typeface="Amatic SC"/>
                          <a:cs typeface="Amatic SC"/>
                          <a:sym typeface="Amatic SC"/>
                        </a:rPr>
                        <a:t>Autumn 2</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3200"/>
                        <a:buFont typeface="Arial"/>
                        <a:buNone/>
                      </a:pPr>
                      <a:r>
                        <a:rPr lang="en-US" sz="3200" u="none" strike="noStrike" cap="none">
                          <a:solidFill>
                            <a:srgbClr val="7F7F7F"/>
                          </a:solidFill>
                          <a:latin typeface="Amatic SC"/>
                          <a:ea typeface="Amatic SC"/>
                          <a:cs typeface="Amatic SC"/>
                          <a:sym typeface="Amatic SC"/>
                        </a:rPr>
                        <a:t>Spring 1</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200"/>
                        <a:buFont typeface="Arial"/>
                        <a:buNone/>
                      </a:pPr>
                      <a:r>
                        <a:rPr lang="en-US" sz="3200" u="none" strike="noStrike" cap="none">
                          <a:solidFill>
                            <a:srgbClr val="7F7F7F"/>
                          </a:solidFill>
                          <a:latin typeface="Amatic SC"/>
                          <a:ea typeface="Amatic SC"/>
                          <a:cs typeface="Amatic SC"/>
                          <a:sym typeface="Amatic SC"/>
                        </a:rPr>
                        <a:t>Spring 2</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200"/>
                        <a:buFont typeface="Arial"/>
                        <a:buNone/>
                      </a:pPr>
                      <a:r>
                        <a:rPr lang="en-US" sz="3200" u="none" strike="noStrike" cap="none">
                          <a:solidFill>
                            <a:srgbClr val="7F7F7F"/>
                          </a:solidFill>
                          <a:latin typeface="Amatic SC"/>
                          <a:ea typeface="Amatic SC"/>
                          <a:cs typeface="Amatic SC"/>
                          <a:sym typeface="Amatic SC"/>
                        </a:rPr>
                        <a:t>Summer 1</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3200"/>
                        <a:buFont typeface="Arial"/>
                        <a:buNone/>
                      </a:pPr>
                      <a:r>
                        <a:rPr lang="en-US" sz="3200" u="none" strike="noStrike" cap="none">
                          <a:solidFill>
                            <a:srgbClr val="7F7F7F"/>
                          </a:solidFill>
                          <a:latin typeface="Amatic SC"/>
                          <a:ea typeface="Amatic SC"/>
                          <a:cs typeface="Amatic SC"/>
                          <a:sym typeface="Amatic SC"/>
                        </a:rPr>
                        <a:t>Summer 2</a:t>
                      </a:r>
                      <a:endParaRPr sz="32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4277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Terrific Tales!</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dirty="0">
                          <a:latin typeface="Amatic SC"/>
                          <a:ea typeface="Amatic SC"/>
                          <a:cs typeface="Amatic SC"/>
                          <a:sym typeface="Amatic SC"/>
                        </a:rPr>
                        <a:t>Ticket to Ride!</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1630500">
                <a:tc rowSpan="2">
                  <a:txBody>
                    <a:bodyPr/>
                    <a:lstStyle/>
                    <a:p>
                      <a:pPr marL="0" marR="0" lvl="0" indent="0" algn="ctr" rtl="0">
                        <a:lnSpc>
                          <a:spcPct val="100000"/>
                        </a:lnSpc>
                        <a:spcBef>
                          <a:spcPts val="0"/>
                        </a:spcBef>
                        <a:spcAft>
                          <a:spcPts val="0"/>
                        </a:spcAft>
                        <a:buClr>
                          <a:srgbClr val="000000"/>
                        </a:buClr>
                        <a:buSzPts val="8000"/>
                        <a:buFont typeface="Arial"/>
                        <a:buNone/>
                      </a:pPr>
                      <a:r>
                        <a:rPr lang="en-US" sz="8000" b="0" u="none" strike="noStrike" cap="none">
                          <a:latin typeface="Amatic SC"/>
                          <a:ea typeface="Amatic SC"/>
                          <a:cs typeface="Amatic SC"/>
                          <a:sym typeface="Amatic SC"/>
                        </a:rPr>
                        <a:t> </a:t>
                      </a:r>
                      <a:endParaRPr sz="1400" u="none" strike="noStrike" cap="none"/>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3200"/>
                        <a:buFont typeface="Arial"/>
                        <a:buNone/>
                      </a:pPr>
                      <a:r>
                        <a:rPr lang="en-US" sz="3200" b="0" u="none" strike="noStrike" cap="none">
                          <a:latin typeface="Amatic SC"/>
                          <a:ea typeface="Amatic SC"/>
                          <a:cs typeface="Amatic SC"/>
                          <a:sym typeface="Amatic SC"/>
                        </a:rPr>
                        <a:t>Over Arching Principles </a:t>
                      </a:r>
                      <a:endParaRPr sz="32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6">
                  <a:txBody>
                    <a:bodyPr/>
                    <a:lstStyle/>
                    <a:p>
                      <a:pPr marL="0" marR="0" lvl="0" indent="0" algn="ctr" rtl="0">
                        <a:lnSpc>
                          <a:spcPct val="100000"/>
                        </a:lnSpc>
                        <a:spcBef>
                          <a:spcPts val="0"/>
                        </a:spcBef>
                        <a:spcAft>
                          <a:spcPts val="0"/>
                        </a:spcAft>
                        <a:buClr>
                          <a:srgbClr val="000000"/>
                        </a:buClr>
                        <a:buSzPts val="1200"/>
                        <a:buFont typeface="Arial"/>
                        <a:buNone/>
                      </a:pPr>
                      <a:r>
                        <a:rPr lang="en-US" sz="1200" b="1" u="none" strike="noStrike" cap="none">
                          <a:solidFill>
                            <a:srgbClr val="7F7F7F"/>
                          </a:solidFill>
                          <a:latin typeface="Calibri"/>
                          <a:ea typeface="Calibri"/>
                          <a:cs typeface="Calibri"/>
                          <a:sym typeface="Calibri"/>
                        </a:rPr>
                        <a:t>Characteristics of Effective Learning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FF33CC"/>
                          </a:solidFill>
                          <a:latin typeface="Calibri"/>
                          <a:ea typeface="Calibri"/>
                          <a:cs typeface="Calibri"/>
                          <a:sym typeface="Calibri"/>
                        </a:rPr>
                        <a:t>Playing and exploring: </a:t>
                      </a:r>
                      <a:r>
                        <a:rPr lang="en-US" sz="1200" u="none" strike="noStrike" cap="none">
                          <a:latin typeface="Calibri"/>
                          <a:ea typeface="Calibri"/>
                          <a:cs typeface="Calibri"/>
                          <a:sym typeface="Calibri"/>
                        </a:rPr>
                        <a:t>- Children investigate and experience things, and ‘have a go’. </a:t>
                      </a:r>
                      <a:r>
                        <a:rPr lang="en-US" sz="1200" u="none" strike="noStrike" cap="none">
                          <a:solidFill>
                            <a:srgbClr val="000000"/>
                          </a:solidFill>
                          <a:latin typeface="Calibri"/>
                          <a:ea typeface="Calibri"/>
                          <a:cs typeface="Calibri"/>
                          <a:sym typeface="Calibri"/>
                        </a:rPr>
                        <a:t>Children who actively participate in their own play develop a larger store of information and experiences to draw on which positively supports their learning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FF33CC"/>
                          </a:solidFill>
                          <a:latin typeface="Calibri"/>
                          <a:ea typeface="Calibri"/>
                          <a:cs typeface="Calibri"/>
                          <a:sym typeface="Calibri"/>
                        </a:rPr>
                        <a:t>Active learning: </a:t>
                      </a:r>
                      <a:r>
                        <a:rPr lang="en-US" sz="1200" u="none" strike="noStrike" cap="none">
                          <a:latin typeface="Calibri"/>
                          <a:ea typeface="Calibri"/>
                          <a:cs typeface="Calibri"/>
                          <a:sym typeface="Calibri"/>
                        </a:rPr>
                        <a:t>- Children concentrate and keep on trying if they encounter difficulties. They are proud of their own achievements. For children to develop into self-regulating, lifelong learners they are required to take ownership, accept challenges and learn persistence.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FF33CC"/>
                          </a:solidFill>
                          <a:latin typeface="Calibri"/>
                          <a:ea typeface="Calibri"/>
                          <a:cs typeface="Calibri"/>
                          <a:sym typeface="Calibri"/>
                        </a:rPr>
                        <a:t>Creating and thinking critically: </a:t>
                      </a:r>
                      <a:r>
                        <a:rPr lang="en-US" sz="1200" u="none" strike="noStrike" cap="none">
                          <a:latin typeface="Calibri"/>
                          <a:ea typeface="Calibri"/>
                          <a:cs typeface="Calibri"/>
                          <a:sym typeface="Calibri"/>
                        </a:rPr>
                        <a:t>- Children develop their own ideas and make links between these ideas. They think flexibly and rationally, drawing on previous experiences which help them to solve problems and reach conclusions.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2621600">
                <a:tc vMerge="1">
                  <a:txBody>
                    <a:bodyPr/>
                    <a:lstStyle/>
                    <a:p>
                      <a:endParaRPr lang="en-US"/>
                    </a:p>
                  </a:txBody>
                  <a:tcPr/>
                </a:tc>
                <a:tc gridSpan="6">
                  <a:txBody>
                    <a:bodyPr/>
                    <a:lstStyle/>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7030A0"/>
                          </a:solidFill>
                          <a:latin typeface="Calibri"/>
                          <a:ea typeface="Calibri"/>
                          <a:cs typeface="Calibri"/>
                          <a:sym typeface="Calibri"/>
                        </a:rPr>
                        <a:t>Unique Child: </a:t>
                      </a:r>
                      <a:r>
                        <a:rPr lang="en-US" sz="1200" i="0" u="none" strike="noStrike" cap="none" dirty="0">
                          <a:latin typeface="Calibri"/>
                          <a:ea typeface="Calibri"/>
                          <a:cs typeface="Calibri"/>
                          <a:sym typeface="Calibri"/>
                        </a:rPr>
                        <a:t>Every child is unique and has the potential to be resilient, capable, confident and self-assured.  </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7030A0"/>
                          </a:solidFill>
                          <a:latin typeface="Calibri"/>
                          <a:ea typeface="Calibri"/>
                          <a:cs typeface="Calibri"/>
                          <a:sym typeface="Calibri"/>
                        </a:rPr>
                        <a:t>Positive Relationships: </a:t>
                      </a:r>
                      <a:r>
                        <a:rPr lang="en-US" sz="1200" i="0" u="none" strike="noStrike" cap="none" dirty="0">
                          <a:latin typeface="Calibri"/>
                          <a:ea typeface="Calibri"/>
                          <a:cs typeface="Calibri"/>
                          <a:sym typeface="Calibri"/>
                        </a:rPr>
                        <a:t>Children flourish with warm, strong &amp; positive partnerships between all staff and parents/</a:t>
                      </a:r>
                      <a:r>
                        <a:rPr lang="en-US" sz="1200" i="0" u="none" strike="noStrike" cap="none" dirty="0" err="1">
                          <a:latin typeface="Calibri"/>
                          <a:ea typeface="Calibri"/>
                          <a:cs typeface="Calibri"/>
                          <a:sym typeface="Calibri"/>
                        </a:rPr>
                        <a:t>carers</a:t>
                      </a:r>
                      <a:r>
                        <a:rPr lang="en-US" sz="1200" i="0" u="none" strike="noStrike" cap="none" dirty="0">
                          <a:latin typeface="Calibri"/>
                          <a:ea typeface="Calibri"/>
                          <a:cs typeface="Calibri"/>
                          <a:sym typeface="Calibri"/>
                        </a:rPr>
                        <a:t>. This promotes independence across the EYFS curriculum. </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7030A0"/>
                          </a:solidFill>
                          <a:latin typeface="Calibri"/>
                          <a:ea typeface="Calibri"/>
                          <a:cs typeface="Calibri"/>
                          <a:sym typeface="Calibri"/>
                        </a:rPr>
                        <a:t>Enabling environments: </a:t>
                      </a:r>
                      <a:r>
                        <a:rPr lang="en-US" sz="1200" i="0" u="none" strike="noStrike" cap="none" dirty="0">
                          <a:latin typeface="Calibri"/>
                          <a:ea typeface="Calibri"/>
                          <a:cs typeface="Calibri"/>
                          <a:sym typeface="Calibri"/>
                        </a:rPr>
                        <a:t>Children learn and develop well in safe and secure environments where routines are established and where adults respond to their individual needs and passions and help them to build upon their learning over time. </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7030A0"/>
                          </a:solidFill>
                          <a:latin typeface="Calibri"/>
                          <a:ea typeface="Calibri"/>
                          <a:cs typeface="Calibri"/>
                          <a:sym typeface="Calibri"/>
                        </a:rPr>
                        <a:t>Learning and Development: </a:t>
                      </a:r>
                      <a:r>
                        <a:rPr lang="en-US" sz="1200" i="0" u="none" strike="noStrike" cap="none" dirty="0">
                          <a:latin typeface="Calibri"/>
                          <a:ea typeface="Calibri"/>
                          <a:cs typeface="Calibri"/>
                          <a:sym typeface="Calibri"/>
                        </a:rPr>
                        <a:t>Children develop and learn at different rates. We must be aware of children who need greater support than others. </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endParaRPr sz="1200" i="1"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US" sz="1200" i="1" u="none" strike="noStrike" cap="none" dirty="0">
                          <a:latin typeface="Calibri"/>
                          <a:ea typeface="Calibri"/>
                          <a:cs typeface="Calibri"/>
                          <a:sym typeface="Calibri"/>
                        </a:rPr>
                        <a:t>PLAY: </a:t>
                      </a:r>
                      <a:r>
                        <a:rPr lang="en-US" sz="1200" b="0" i="1" u="none" strike="noStrike" cap="none" dirty="0">
                          <a:solidFill>
                            <a:schemeClr val="dk1"/>
                          </a:solidFill>
                          <a:latin typeface="Calibri"/>
                          <a:ea typeface="Calibri"/>
                          <a:cs typeface="Calibri"/>
                          <a:sym typeface="Calibri"/>
                        </a:rPr>
                        <a:t>At Newbold Verdon Primary School,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a:t>
                      </a:r>
                      <a:r>
                        <a:rPr lang="en-US" sz="1200" b="0" i="1" u="none" strike="noStrike" cap="none" dirty="0" smtClean="0">
                          <a:solidFill>
                            <a:schemeClr val="dk1"/>
                          </a:solidFill>
                          <a:latin typeface="Calibri"/>
                          <a:ea typeface="Calibri"/>
                          <a:cs typeface="Calibri"/>
                          <a:sym typeface="Calibri"/>
                        </a:rPr>
                        <a:t>‘learning </a:t>
                      </a:r>
                      <a:r>
                        <a:rPr lang="en-US" sz="1200" b="0" i="1" u="none" strike="noStrike" cap="none" dirty="0">
                          <a:solidFill>
                            <a:schemeClr val="dk1"/>
                          </a:solidFill>
                          <a:latin typeface="Calibri"/>
                          <a:ea typeface="Calibri"/>
                          <a:cs typeface="Calibri"/>
                          <a:sym typeface="Calibri"/>
                        </a:rPr>
                        <a:t>through play’. </a:t>
                      </a:r>
                      <a:r>
                        <a:rPr lang="en-US" sz="1200" i="1" u="none" strike="noStrike" cap="none" dirty="0">
                          <a:solidFill>
                            <a:schemeClr val="dk1"/>
                          </a:solidFill>
                          <a:latin typeface="Calibri"/>
                          <a:ea typeface="Calibri"/>
                          <a:cs typeface="Calibri"/>
                          <a:sym typeface="Calibri"/>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u="none" strike="noStrike" cap="none" dirty="0">
                          <a:solidFill>
                            <a:schemeClr val="dk1"/>
                          </a:solidFill>
                          <a:latin typeface="Calibri"/>
                          <a:ea typeface="Calibri"/>
                          <a:cs typeface="Calibri"/>
                          <a:sym typeface="Calibri"/>
                        </a:rPr>
                        <a:t>’</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r>
                        <a:rPr lang="en-US" sz="1200" b="0" i="1" u="none" strike="noStrike" cap="none" dirty="0">
                          <a:solidFill>
                            <a:schemeClr val="dk1"/>
                          </a:solidFill>
                          <a:latin typeface="Calibri"/>
                          <a:ea typeface="Calibri"/>
                          <a:cs typeface="Calibri"/>
                          <a:sym typeface="Calibri"/>
                        </a:rPr>
                        <a:t> </a:t>
                      </a:r>
                      <a:endParaRPr sz="1400" u="none" strike="noStrike" cap="none" dirty="0"/>
                    </a:p>
                    <a:p>
                      <a:pPr marL="0" marR="0" lvl="0" indent="0" algn="ctr" rtl="0">
                        <a:lnSpc>
                          <a:spcPct val="100000"/>
                        </a:lnSpc>
                        <a:spcBef>
                          <a:spcPts val="0"/>
                        </a:spcBef>
                        <a:spcAft>
                          <a:spcPts val="0"/>
                        </a:spcAft>
                        <a:buClr>
                          <a:schemeClr val="dk1"/>
                        </a:buClr>
                        <a:buSzPts val="1400"/>
                        <a:buFont typeface="Calibri"/>
                        <a:buNone/>
                      </a:pPr>
                      <a:r>
                        <a:rPr lang="en-US" sz="1400" b="1" i="1" u="none" strike="noStrike" cap="none" dirty="0">
                          <a:latin typeface="Calibri"/>
                          <a:ea typeface="Calibri"/>
                          <a:cs typeface="Calibri"/>
                          <a:sym typeface="Calibri"/>
                        </a:rPr>
                        <a:t>We will ensure that all children learn and develop well and are kept healthy and safe at ALL times. </a:t>
                      </a:r>
                      <a:endParaRPr sz="1400" b="1" i="1"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i="1" u="none" strike="noStrike" cap="none" dirty="0">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3"/>
                  </a:ext>
                </a:extLst>
              </a:tr>
            </a:tbl>
          </a:graphicData>
        </a:graphic>
      </p:graphicFrame>
      <p:sp>
        <p:nvSpPr>
          <p:cNvPr id="103" name="Google Shape;103;p3"/>
          <p:cNvSpPr txBox="1"/>
          <p:nvPr/>
        </p:nvSpPr>
        <p:spPr>
          <a:xfrm>
            <a:off x="1109291" y="6477811"/>
            <a:ext cx="121920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7F7F7F"/>
                </a:solidFill>
                <a:latin typeface="Calibri"/>
                <a:ea typeface="Calibri"/>
                <a:cs typeface="Calibri"/>
                <a:sym typeface="Calibri"/>
              </a:rPr>
              <a:t>.</a:t>
            </a:r>
            <a:endParaRPr sz="1400" b="0" i="1" u="none" strike="noStrike" cap="none">
              <a:solidFill>
                <a:srgbClr val="7F7F7F"/>
              </a:solidFill>
              <a:latin typeface="Calibri"/>
              <a:ea typeface="Calibri"/>
              <a:cs typeface="Calibri"/>
              <a:sym typeface="Calibri"/>
            </a:endParaRPr>
          </a:p>
        </p:txBody>
      </p:sp>
      <p:sp>
        <p:nvSpPr>
          <p:cNvPr id="104" name="Google Shape;104;p3"/>
          <p:cNvSpPr/>
          <p:nvPr/>
        </p:nvSpPr>
        <p:spPr>
          <a:xfrm>
            <a:off x="585926" y="4169339"/>
            <a:ext cx="1438183" cy="1186155"/>
          </a:xfrm>
          <a:prstGeom prst="curvedDownArrow">
            <a:avLst>
              <a:gd name="adj1" fmla="val 25000"/>
              <a:gd name="adj2" fmla="val 50000"/>
              <a:gd name="adj3" fmla="val 25000"/>
            </a:avLst>
          </a:prstGeom>
          <a:solidFill>
            <a:srgbClr val="CC66FF"/>
          </a:solidFill>
          <a:ln w="12700" cap="flat" cmpd="sng">
            <a:solidFill>
              <a:srgbClr val="E1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05" name="Google Shape;105;p3"/>
          <p:cNvSpPr/>
          <p:nvPr/>
        </p:nvSpPr>
        <p:spPr>
          <a:xfrm rot="-753488">
            <a:off x="495570" y="2336154"/>
            <a:ext cx="1367682"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chemeClr val="accent3"/>
                </a:solidFill>
                <a:latin typeface="Arial"/>
                <a:ea typeface="Arial"/>
                <a:cs typeface="Arial"/>
                <a:sym typeface="Arial"/>
              </a:rPr>
              <a:t>COEL</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4"/>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11" name="Google Shape;111;p4"/>
          <p:cNvGraphicFramePr/>
          <p:nvPr>
            <p:extLst>
              <p:ext uri="{D42A27DB-BD31-4B8C-83A1-F6EECF244321}">
                <p14:modId xmlns:p14="http://schemas.microsoft.com/office/powerpoint/2010/main" val="151396070"/>
              </p:ext>
            </p:extLst>
          </p:nvPr>
        </p:nvGraphicFramePr>
        <p:xfrm>
          <a:off x="171904" y="512838"/>
          <a:ext cx="11848200" cy="6130585"/>
        </p:xfrm>
        <a:graphic>
          <a:graphicData uri="http://schemas.openxmlformats.org/drawingml/2006/table">
            <a:tbl>
              <a:tblPr firstRow="1" bandRow="1">
                <a:noFill/>
                <a:tableStyleId>{A63905D0-A21D-4F18-9309-E35C86D8C315}</a:tableStyleId>
              </a:tblPr>
              <a:tblGrid>
                <a:gridCol w="1692600">
                  <a:extLst>
                    <a:ext uri="{9D8B030D-6E8A-4147-A177-3AD203B41FA5}">
                      <a16:colId xmlns:a16="http://schemas.microsoft.com/office/drawing/2014/main" xmlns="" val="20000"/>
                    </a:ext>
                  </a:extLst>
                </a:gridCol>
                <a:gridCol w="1692600">
                  <a:extLst>
                    <a:ext uri="{9D8B030D-6E8A-4147-A177-3AD203B41FA5}">
                      <a16:colId xmlns:a16="http://schemas.microsoft.com/office/drawing/2014/main" xmlns="" val="20001"/>
                    </a:ext>
                  </a:extLst>
                </a:gridCol>
                <a:gridCol w="1704800">
                  <a:extLst>
                    <a:ext uri="{9D8B030D-6E8A-4147-A177-3AD203B41FA5}">
                      <a16:colId xmlns:a16="http://schemas.microsoft.com/office/drawing/2014/main" xmlns="" val="20002"/>
                    </a:ext>
                  </a:extLst>
                </a:gridCol>
                <a:gridCol w="1680400">
                  <a:extLst>
                    <a:ext uri="{9D8B030D-6E8A-4147-A177-3AD203B41FA5}">
                      <a16:colId xmlns:a16="http://schemas.microsoft.com/office/drawing/2014/main" xmlns="" val="20003"/>
                    </a:ext>
                  </a:extLst>
                </a:gridCol>
                <a:gridCol w="1692600">
                  <a:extLst>
                    <a:ext uri="{9D8B030D-6E8A-4147-A177-3AD203B41FA5}">
                      <a16:colId xmlns:a16="http://schemas.microsoft.com/office/drawing/2014/main" xmlns="" val="20004"/>
                    </a:ext>
                  </a:extLst>
                </a:gridCol>
                <a:gridCol w="1540450">
                  <a:extLst>
                    <a:ext uri="{9D8B030D-6E8A-4147-A177-3AD203B41FA5}">
                      <a16:colId xmlns:a16="http://schemas.microsoft.com/office/drawing/2014/main" xmlns="" val="20005"/>
                    </a:ext>
                  </a:extLst>
                </a:gridCol>
                <a:gridCol w="1844750">
                  <a:extLst>
                    <a:ext uri="{9D8B030D-6E8A-4147-A177-3AD203B41FA5}">
                      <a16:colId xmlns:a16="http://schemas.microsoft.com/office/drawing/2014/main" xmlns="" val="20006"/>
                    </a:ext>
                  </a:extLst>
                </a:gridCol>
              </a:tblGrid>
              <a:tr h="532075">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Autumn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3600"/>
                        <a:buFont typeface="Amatic SC"/>
                        <a:buNone/>
                      </a:pPr>
                      <a:r>
                        <a:rPr lang="en-US" sz="3600" u="none" strike="noStrike" cap="none">
                          <a:solidFill>
                            <a:srgbClr val="7F7F7F"/>
                          </a:solidFill>
                          <a:latin typeface="Amatic SC"/>
                          <a:ea typeface="Amatic SC"/>
                          <a:cs typeface="Amatic SC"/>
                          <a:sym typeface="Amatic SC"/>
                        </a:rPr>
                        <a:t>Autumn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2325150">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British Values</a:t>
                      </a:r>
                      <a:endParaRPr sz="24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Mutual respect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b="0" i="0" u="none" strike="noStrike" cap="none">
                          <a:solidFill>
                            <a:schemeClr val="dk1"/>
                          </a:solidFill>
                          <a:latin typeface="Calibri"/>
                          <a:ea typeface="Calibri"/>
                          <a:cs typeface="Calibri"/>
                          <a:sym typeface="Calibri"/>
                        </a:rPr>
                        <a:t> </a:t>
                      </a:r>
                      <a:r>
                        <a:rPr lang="en-US" sz="1000" u="none" strike="noStrike" cap="none">
                          <a:solidFill>
                            <a:schemeClr val="dk1"/>
                          </a:solidFill>
                          <a:latin typeface="Calibri"/>
                          <a:ea typeface="Calibri"/>
                          <a:cs typeface="Calibri"/>
                          <a:sym typeface="Calibri"/>
                        </a:rPr>
                        <a:t>We are all unique.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respect differences between different people and their beliefs in our community, in this country and all around the world.</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All cultures are learned, respected, and celebrated. </a:t>
                      </a:r>
                      <a:endParaRPr sz="1400" u="none" strike="noStrike" cap="none"/>
                    </a:p>
                    <a:p>
                      <a:pPr marL="0" marR="0" lvl="0" indent="0" algn="ctr" rtl="0">
                        <a:lnSpc>
                          <a:spcPct val="100000"/>
                        </a:lnSpc>
                        <a:spcBef>
                          <a:spcPts val="0"/>
                        </a:spcBef>
                        <a:spcAft>
                          <a:spcPts val="0"/>
                        </a:spcAft>
                        <a:buClr>
                          <a:schemeClr val="dk1"/>
                        </a:buClr>
                        <a:buSzPts val="1000"/>
                        <a:buFont typeface="Arial"/>
                        <a:buNone/>
                      </a:pPr>
                      <a:endParaRPr sz="100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rgbClr val="7F7F7F"/>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rgbClr val="7F7F7F"/>
                          </a:solidFill>
                          <a:latin typeface="Calibri"/>
                          <a:ea typeface="Calibri"/>
                          <a:cs typeface="Calibri"/>
                          <a:sym typeface="Calibri"/>
                        </a:rPr>
                        <a: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Mutual</a:t>
                      </a:r>
                      <a:endParaRPr sz="1400" u="none" strike="noStrike" cap="none"/>
                    </a:p>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Tolerance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b="0" u="none" strike="noStrike" cap="none">
                          <a:latin typeface="Calibri"/>
                          <a:ea typeface="Calibri"/>
                          <a:cs typeface="Calibri"/>
                          <a:sym typeface="Calibri"/>
                        </a:rPr>
                        <a:t>Everyone is valued, all cultures are celebrated and we all share and respect the opinions of others. </a:t>
                      </a:r>
                      <a:endParaRPr sz="1400" u="none" strike="noStrike" cap="none"/>
                    </a:p>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rgbClr val="7F7F7F"/>
                          </a:solidFill>
                          <a:latin typeface="Calibri"/>
                          <a:ea typeface="Calibri"/>
                          <a:cs typeface="Calibri"/>
                          <a:sym typeface="Calibri"/>
                        </a:rPr>
                        <a:t> </a:t>
                      </a:r>
                      <a:r>
                        <a:rPr lang="en-US" sz="1050" b="0" i="0" u="none" strike="noStrike" cap="none">
                          <a:solidFill>
                            <a:schemeClr val="dk1"/>
                          </a:solidFill>
                          <a:latin typeface="Calibri"/>
                          <a:ea typeface="Calibri"/>
                          <a:cs typeface="Calibri"/>
                          <a:sym typeface="Calibri"/>
                        </a:rPr>
                        <a:t>Mutual tolerance of those with different faiths and beliefs and for those without faith.</a:t>
                      </a:r>
                      <a:endParaRPr sz="1050" b="0" i="0"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Rule of law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all know that we have rules at school that we must follow.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know who to talk to if we do not feel safe.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know right from wrong.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recognise that we are accountable for our actions.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must work together as a team when it is necessary.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Individual liberty</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all have the right to have our own views.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are all respected as individuals.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feel safe to have a go at new activities.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understand and celebrate the fact that everyone is different.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b="0" i="0" u="none" strike="noStrike" cap="none">
                          <a:solidFill>
                            <a:schemeClr val="dk1"/>
                          </a:solidFill>
                          <a:latin typeface="Calibri"/>
                          <a:ea typeface="Calibri"/>
                          <a:cs typeface="Calibri"/>
                          <a:sym typeface="Calibri"/>
                        </a:rPr>
                        <a:t> </a:t>
                      </a:r>
                      <a:endParaRPr sz="1400" u="none" strike="noStrike" cap="none"/>
                    </a:p>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rgbClr val="7F7F7F"/>
                          </a:solidFill>
                          <a:latin typeface="Calibri"/>
                          <a:ea typeface="Calibri"/>
                          <a:cs typeface="Calibri"/>
                          <a:sym typeface="Calibri"/>
                        </a:rPr>
                        <a: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Democracy</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all have the right to be listened to.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respect everyone and we value their different  ideas and opinions.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have the opportunity to play with who we want to play with. </a:t>
                      </a:r>
                      <a:endParaRPr sz="1400" u="none" strike="noStrike" cap="none"/>
                    </a:p>
                    <a:p>
                      <a:pPr marL="0" marR="0" lvl="0" indent="0" algn="ctr" rtl="0">
                        <a:lnSpc>
                          <a:spcPct val="100000"/>
                        </a:lnSpc>
                        <a:spcBef>
                          <a:spcPts val="0"/>
                        </a:spcBef>
                        <a:spcAft>
                          <a:spcPts val="0"/>
                        </a:spcAft>
                        <a:buClr>
                          <a:schemeClr val="dk1"/>
                        </a:buClr>
                        <a:buSzPts val="1000"/>
                        <a:buFont typeface="Arial"/>
                        <a:buNone/>
                      </a:pPr>
                      <a:r>
                        <a:rPr lang="en-US" sz="1000" u="none" strike="noStrike" cap="none">
                          <a:solidFill>
                            <a:schemeClr val="dk1"/>
                          </a:solidFill>
                          <a:latin typeface="Calibri"/>
                          <a:ea typeface="Calibri"/>
                          <a:cs typeface="Calibri"/>
                          <a:sym typeface="Calibri"/>
                        </a:rPr>
                        <a:t>We listen with intrigue and value and respect the opinions of others. </a:t>
                      </a:r>
                      <a:r>
                        <a:rPr lang="en-US" sz="1050" b="0" i="0" u="none" strike="noStrike" cap="none">
                          <a:solidFill>
                            <a:schemeClr val="dk1"/>
                          </a:solidFill>
                          <a:latin typeface="Calibri"/>
                          <a:ea typeface="Calibri"/>
                          <a:cs typeface="Calibri"/>
                          <a:sym typeface="Calibri"/>
                        </a:rPr>
                        <a: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Recap all British Values </a:t>
                      </a:r>
                      <a:endParaRPr sz="1400" u="none" strike="noStrike" cap="none"/>
                    </a:p>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rgbClr val="7F7F7F"/>
                          </a:solidFill>
                          <a:latin typeface="Calibri"/>
                          <a:ea typeface="Calibri"/>
                          <a:cs typeface="Calibri"/>
                          <a:sym typeface="Calibri"/>
                        </a:rPr>
                        <a:t> </a:t>
                      </a:r>
                      <a:r>
                        <a:rPr lang="en-US" sz="1000" b="0" i="0" u="none" strike="noStrike" cap="none">
                          <a:solidFill>
                            <a:schemeClr val="dk1"/>
                          </a:solidFill>
                          <a:latin typeface="Calibri"/>
                          <a:ea typeface="Calibri"/>
                          <a:cs typeface="Calibri"/>
                          <a:sym typeface="Calibri"/>
                        </a:rPr>
                        <a:t>Fundamental British Values underpin what it is to be a citizen in a modern and diverse Great Britain valuing our community and celebrating diversity of the UK.</a:t>
                      </a:r>
                      <a:endParaRPr sz="1400" u="none" strike="noStrike" cap="none"/>
                    </a:p>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Fundamental British Values are not exclusive to being British and are shared by other democratic countries.</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2"/>
                  </a:ext>
                </a:extLst>
              </a:tr>
              <a:tr h="989025">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Assessment opportunities </a:t>
                      </a:r>
                      <a:endParaRPr sz="24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Analyse Nursery Assessments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In-house - Baseline data on entry </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National Baseline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Specific intervention groups</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On going assessments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Baseline analysis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Pupil progress meetings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Parents evening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EYFS team meetings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In house moderation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End of term data</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EYFS team meetings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EYFS team meeting and internal moderations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Pupil progress meetings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Parents evening info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EYFS team meetings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End of term data</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EYFS team meetings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Pupil progress meetings</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EYFS team meetings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Profile data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Reports</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r h="774975">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Parental </a:t>
                      </a:r>
                      <a:endParaRPr sz="1400" u="none" strike="noStrike" cap="none"/>
                    </a:p>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Involvement </a:t>
                      </a:r>
                      <a:endParaRPr sz="24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Staggered Start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Parents Meetings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Home / School Agreement </a:t>
                      </a:r>
                      <a:endParaRPr sz="140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Star  moments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Phonics </a:t>
                      </a:r>
                      <a:r>
                        <a:rPr lang="en-US" sz="1050" u="none" strike="noStrike" cap="none"/>
                        <a:t>meetings</a:t>
                      </a:r>
                      <a:endParaRPr sz="105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t>Maths workshop</a:t>
                      </a:r>
                      <a:endParaRPr sz="105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t>Book and a biscuit</a:t>
                      </a:r>
                      <a:endParaRPr sz="105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t>Grandparents day</a:t>
                      </a:r>
                      <a:endParaRPr sz="1050" u="none" strike="noStrike" cap="none"/>
                    </a:p>
                    <a:p>
                      <a:pPr marL="0" marR="0" lvl="0" indent="0" algn="ctr" rtl="0">
                        <a:lnSpc>
                          <a:spcPct val="100000"/>
                        </a:lnSpc>
                        <a:spcBef>
                          <a:spcPts val="0"/>
                        </a:spcBef>
                        <a:spcAft>
                          <a:spcPts val="0"/>
                        </a:spcAft>
                        <a:buClr>
                          <a:srgbClr val="000000"/>
                        </a:buClr>
                        <a:buSzPts val="1050"/>
                        <a:buFont typeface="Arial"/>
                        <a:buNone/>
                      </a:pPr>
                      <a:r>
                        <a:rPr lang="en-US" sz="1050" u="none" strike="noStrike" cap="none"/>
                        <a:t>Parents meetings</a:t>
                      </a:r>
                      <a:endParaRPr sz="105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Star moments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Nativity </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Book and a biscuit</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US" sz="1050" u="none" strike="noStrike" cap="none">
                          <a:solidFill>
                            <a:schemeClr val="dk1"/>
                          </a:solidFill>
                          <a:latin typeface="Calibri"/>
                          <a:ea typeface="Calibri"/>
                          <a:cs typeface="Calibri"/>
                          <a:sym typeface="Calibri"/>
                        </a:rPr>
                        <a:t>Star moments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Writing workshop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Book and a biscuit</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Parents Evening </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Star moments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Book and a biscuit</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Star moments</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Maths Morning – Look how far we have come!</a:t>
                      </a:r>
                      <a:endParaRPr sz="1400" u="none" strike="noStrike" cap="none"/>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solidFill>
                            <a:schemeClr val="dk1"/>
                          </a:solidFill>
                          <a:latin typeface="Calibri"/>
                          <a:ea typeface="Calibri"/>
                          <a:cs typeface="Calibri"/>
                          <a:sym typeface="Calibri"/>
                        </a:rPr>
                        <a:t>Book and a Biscuit </a:t>
                      </a:r>
                      <a:endParaRPr sz="105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a:t>Pop up museum</a:t>
                      </a:r>
                      <a:endParaRPr sz="105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Star moments</a:t>
                      </a:r>
                      <a:endParaRPr sz="105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Share a story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r>
                        <a:rPr lang="en-US" sz="1050" u="none" strike="noStrike" cap="none" dirty="0">
                          <a:solidFill>
                            <a:schemeClr val="dk1"/>
                          </a:solidFill>
                          <a:latin typeface="Calibri"/>
                          <a:ea typeface="Calibri"/>
                          <a:cs typeface="Calibri"/>
                          <a:sym typeface="Calibri"/>
                        </a:rPr>
                        <a:t>Parent’s Picnic </a:t>
                      </a:r>
                      <a:endParaRPr sz="1400" u="none" strike="noStrike" cap="none" dirty="0"/>
                    </a:p>
                    <a:p>
                      <a:pPr marL="0" marR="0" lvl="0" indent="0" algn="ctr" rtl="0">
                        <a:lnSpc>
                          <a:spcPct val="100000"/>
                        </a:lnSpc>
                        <a:spcBef>
                          <a:spcPts val="0"/>
                        </a:spcBef>
                        <a:spcAft>
                          <a:spcPts val="0"/>
                        </a:spcAft>
                        <a:buClr>
                          <a:schemeClr val="dk1"/>
                        </a:buClr>
                        <a:buSzPts val="1050"/>
                        <a:buFont typeface="Calibri"/>
                        <a:buNone/>
                      </a:pPr>
                      <a:endParaRPr sz="105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4"/>
                  </a:ext>
                </a:extLst>
              </a:tr>
            </a:tbl>
          </a:graphicData>
        </a:graphic>
      </p:graphicFrame>
      <p:sp>
        <p:nvSpPr>
          <p:cNvPr id="112" name="Google Shape;112;p4"/>
          <p:cNvSpPr txBox="1"/>
          <p:nvPr/>
        </p:nvSpPr>
        <p:spPr>
          <a:xfrm>
            <a:off x="3849244" y="6388557"/>
            <a:ext cx="609452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7F7F7F"/>
                </a:solidFill>
                <a:latin typeface="Calibri"/>
                <a:ea typeface="Calibri"/>
                <a:cs typeface="Calibri"/>
                <a:sym typeface="Calibri"/>
              </a:rPr>
              <a:t>We recognise that all children are unique and special.</a:t>
            </a:r>
            <a:endParaRPr sz="1400" b="0" i="1" u="none" strike="noStrike" cap="none">
              <a:solidFill>
                <a:srgbClr val="7F7F7F"/>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20" name="Google Shape;120;p5"/>
          <p:cNvGraphicFramePr/>
          <p:nvPr>
            <p:extLst>
              <p:ext uri="{D42A27DB-BD31-4B8C-83A1-F6EECF244321}">
                <p14:modId xmlns:p14="http://schemas.microsoft.com/office/powerpoint/2010/main" val="573333781"/>
              </p:ext>
            </p:extLst>
          </p:nvPr>
        </p:nvGraphicFramePr>
        <p:xfrm>
          <a:off x="197738" y="719663"/>
          <a:ext cx="11796575" cy="6426715"/>
        </p:xfrm>
        <a:graphic>
          <a:graphicData uri="http://schemas.openxmlformats.org/drawingml/2006/table">
            <a:tbl>
              <a:tblPr firstRow="1" bandRow="1">
                <a:noFill/>
                <a:tableStyleId>{A63905D0-A21D-4F18-9309-E35C86D8C315}</a:tableStyleId>
              </a:tblPr>
              <a:tblGrid>
                <a:gridCol w="1735875">
                  <a:extLst>
                    <a:ext uri="{9D8B030D-6E8A-4147-A177-3AD203B41FA5}">
                      <a16:colId xmlns:a16="http://schemas.microsoft.com/office/drawing/2014/main" xmlns="" val="20000"/>
                    </a:ext>
                  </a:extLst>
                </a:gridCol>
                <a:gridCol w="1538225">
                  <a:extLst>
                    <a:ext uri="{9D8B030D-6E8A-4147-A177-3AD203B41FA5}">
                      <a16:colId xmlns:a16="http://schemas.microsoft.com/office/drawing/2014/main" xmlns="" val="20001"/>
                    </a:ext>
                  </a:extLst>
                </a:gridCol>
                <a:gridCol w="116850">
                  <a:extLst>
                    <a:ext uri="{9D8B030D-6E8A-4147-A177-3AD203B41FA5}">
                      <a16:colId xmlns:a16="http://schemas.microsoft.com/office/drawing/2014/main" xmlns="" val="20002"/>
                    </a:ext>
                  </a:extLst>
                </a:gridCol>
                <a:gridCol w="1554700">
                  <a:extLst>
                    <a:ext uri="{9D8B030D-6E8A-4147-A177-3AD203B41FA5}">
                      <a16:colId xmlns:a16="http://schemas.microsoft.com/office/drawing/2014/main" xmlns="" val="20003"/>
                    </a:ext>
                  </a:extLst>
                </a:gridCol>
                <a:gridCol w="116850">
                  <a:extLst>
                    <a:ext uri="{9D8B030D-6E8A-4147-A177-3AD203B41FA5}">
                      <a16:colId xmlns:a16="http://schemas.microsoft.com/office/drawing/2014/main" xmlns="" val="20004"/>
                    </a:ext>
                  </a:extLst>
                </a:gridCol>
                <a:gridCol w="1571175">
                  <a:extLst>
                    <a:ext uri="{9D8B030D-6E8A-4147-A177-3AD203B41FA5}">
                      <a16:colId xmlns:a16="http://schemas.microsoft.com/office/drawing/2014/main" xmlns="" val="20005"/>
                    </a:ext>
                  </a:extLst>
                </a:gridCol>
                <a:gridCol w="116850">
                  <a:extLst>
                    <a:ext uri="{9D8B030D-6E8A-4147-A177-3AD203B41FA5}">
                      <a16:colId xmlns:a16="http://schemas.microsoft.com/office/drawing/2014/main" xmlns="" val="20006"/>
                    </a:ext>
                  </a:extLst>
                </a:gridCol>
                <a:gridCol w="1587650">
                  <a:extLst>
                    <a:ext uri="{9D8B030D-6E8A-4147-A177-3AD203B41FA5}">
                      <a16:colId xmlns:a16="http://schemas.microsoft.com/office/drawing/2014/main" xmlns="" val="20007"/>
                    </a:ext>
                  </a:extLst>
                </a:gridCol>
                <a:gridCol w="116850">
                  <a:extLst>
                    <a:ext uri="{9D8B030D-6E8A-4147-A177-3AD203B41FA5}">
                      <a16:colId xmlns:a16="http://schemas.microsoft.com/office/drawing/2014/main" xmlns="" val="20008"/>
                    </a:ext>
                  </a:extLst>
                </a:gridCol>
                <a:gridCol w="1604125">
                  <a:extLst>
                    <a:ext uri="{9D8B030D-6E8A-4147-A177-3AD203B41FA5}">
                      <a16:colId xmlns:a16="http://schemas.microsoft.com/office/drawing/2014/main" xmlns="" val="20009"/>
                    </a:ext>
                  </a:extLst>
                </a:gridCol>
                <a:gridCol w="116850">
                  <a:extLst>
                    <a:ext uri="{9D8B030D-6E8A-4147-A177-3AD203B41FA5}">
                      <a16:colId xmlns:a16="http://schemas.microsoft.com/office/drawing/2014/main" xmlns="" val="20010"/>
                    </a:ext>
                  </a:extLst>
                </a:gridCol>
                <a:gridCol w="1620575">
                  <a:extLst>
                    <a:ext uri="{9D8B030D-6E8A-4147-A177-3AD203B41FA5}">
                      <a16:colId xmlns:a16="http://schemas.microsoft.com/office/drawing/2014/main" xmlns="" val="20011"/>
                    </a:ext>
                  </a:extLst>
                </a:gridCol>
              </a:tblGrid>
              <a:tr h="3723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Autumn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rgbClr val="7F7F7F"/>
                        </a:buClr>
                        <a:buSzPts val="2800"/>
                        <a:buFont typeface="Amatic SC"/>
                        <a:buNone/>
                      </a:pPr>
                      <a:r>
                        <a:rPr lang="en-US" sz="2800" u="none" strike="noStrike" cap="none">
                          <a:solidFill>
                            <a:srgbClr val="7F7F7F"/>
                          </a:solidFill>
                          <a:latin typeface="Amatic SC"/>
                          <a:ea typeface="Amatic SC"/>
                          <a:cs typeface="Amatic SC"/>
                          <a:sym typeface="Amatic SC"/>
                        </a:rPr>
                        <a:t>Autumn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1"/>
                  </a:ext>
                </a:extLst>
              </a:tr>
              <a:tr h="422125">
                <a:tc>
                  <a:txBody>
                    <a:bodyPr/>
                    <a:lstStyle/>
                    <a:p>
                      <a:pPr marL="0" marR="0" lvl="0" indent="0" algn="ctr" rtl="0">
                        <a:lnSpc>
                          <a:spcPct val="100000"/>
                        </a:lnSpc>
                        <a:spcBef>
                          <a:spcPts val="0"/>
                        </a:spcBef>
                        <a:spcAft>
                          <a:spcPts val="0"/>
                        </a:spcAft>
                        <a:buClr>
                          <a:schemeClr val="dk1"/>
                        </a:buClr>
                        <a:buSzPts val="2400"/>
                        <a:buFont typeface="Amatic SC"/>
                        <a:buNone/>
                      </a:pPr>
                      <a:r>
                        <a:rPr lang="en-US" sz="2400" b="1" u="none" strike="noStrike" cap="none">
                          <a:latin typeface="Amatic SC"/>
                          <a:ea typeface="Amatic SC"/>
                          <a:cs typeface="Amatic SC"/>
                          <a:sym typeface="Amatic SC"/>
                        </a:rPr>
                        <a:t>Communication and Language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latin typeface="Calibri"/>
                          <a:ea typeface="Calibri"/>
                          <a:cs typeface="Calibri"/>
                          <a:sym typeface="Calibri"/>
                        </a:rPr>
                        <a:t>. </a:t>
                      </a:r>
                      <a:endParaRPr sz="800" b="1"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11">
                  <a:txBody>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latin typeface="Calibri"/>
                          <a:ea typeface="Calibri"/>
                          <a:cs typeface="Calibri"/>
                          <a:sym typeface="Calibri"/>
                        </a:rPr>
                        <a:t>The development of children’s spoken language underpins all seven areas of learning and development. Children’s </a:t>
                      </a:r>
                      <a:r>
                        <a:rPr lang="en-US" sz="1200" b="1" i="0" u="none" strike="noStrike" cap="none">
                          <a:latin typeface="Calibri"/>
                          <a:ea typeface="Calibri"/>
                          <a:cs typeface="Calibri"/>
                          <a:sym typeface="Calibri"/>
                        </a:rPr>
                        <a:t>back-and-forth interactions </a:t>
                      </a:r>
                      <a:r>
                        <a:rPr lang="en-US" sz="1200" b="0" i="0" u="none" strike="noStrike" cap="none">
                          <a:latin typeface="Calibri"/>
                          <a:ea typeface="Calibri"/>
                          <a:cs typeface="Calibri"/>
                          <a:sym typeface="Calibri"/>
                        </a:rPr>
                        <a:t>from an early age form the foundations for language and cognitive development. The number and quality of the conversations they have with adults and peers throughout the day in a </a:t>
                      </a:r>
                      <a:r>
                        <a:rPr lang="en-US" sz="1200" b="1" i="0" u="none" strike="noStrike" cap="none">
                          <a:latin typeface="Calibri"/>
                          <a:ea typeface="Calibri"/>
                          <a:cs typeface="Calibri"/>
                          <a:sym typeface="Calibri"/>
                        </a:rPr>
                        <a:t>language-rich environment</a:t>
                      </a:r>
                      <a:r>
                        <a:rPr lang="en-US" sz="1200" b="0" i="0" u="none" strike="noStrike" cap="none">
                          <a:latin typeface="Calibri"/>
                          <a:ea typeface="Calibri"/>
                          <a:cs typeface="Calibri"/>
                          <a:sym typeface="Calibri"/>
                        </a:rPr>
                        <a:t> is crucial. By commenting on what children are interested in or doing, and echoing back what they say with </a:t>
                      </a:r>
                      <a:r>
                        <a:rPr lang="en-US" sz="1200" b="1" i="0" u="none" strike="noStrike" cap="none">
                          <a:latin typeface="Calibri"/>
                          <a:ea typeface="Calibri"/>
                          <a:cs typeface="Calibri"/>
                          <a:sym typeface="Calibri"/>
                        </a:rPr>
                        <a:t>new vocabulary added</a:t>
                      </a:r>
                      <a:r>
                        <a:rPr lang="en-US" sz="1200" b="0" i="0" u="none" strike="noStrike" cap="none">
                          <a:latin typeface="Calibri"/>
                          <a:ea typeface="Calibri"/>
                          <a:cs typeface="Calibri"/>
                          <a:sym typeface="Calibri"/>
                        </a:rPr>
                        <a:t>, practitioners will build children's language effectively</a:t>
                      </a:r>
                      <a:r>
                        <a:rPr lang="en-US" sz="1200" b="1" i="0" u="none" strike="noStrike" cap="none">
                          <a:latin typeface="Calibri"/>
                          <a:ea typeface="Calibri"/>
                          <a:cs typeface="Calibri"/>
                          <a:sym typeface="Calibri"/>
                        </a:rPr>
                        <a:t>. Reading frequently to children</a:t>
                      </a:r>
                      <a:r>
                        <a:rPr lang="en-US" sz="1200" b="0" i="0" u="none" strike="noStrike" cap="none">
                          <a:latin typeface="Calibri"/>
                          <a:ea typeface="Calibri"/>
                          <a:cs typeface="Calibri"/>
                          <a:sym typeface="Calibri"/>
                        </a:rPr>
                        <a:t>, and </a:t>
                      </a:r>
                      <a:r>
                        <a:rPr lang="en-US" sz="1200" b="1" i="0" u="none" strike="noStrike" cap="none">
                          <a:latin typeface="Calibri"/>
                          <a:ea typeface="Calibri"/>
                          <a:cs typeface="Calibri"/>
                          <a:sym typeface="Calibri"/>
                        </a:rPr>
                        <a:t>engaging them actively in stories</a:t>
                      </a:r>
                      <a:r>
                        <a:rPr lang="en-US" sz="1200" b="0" i="0" u="none" strike="noStrike" cap="none">
                          <a:latin typeface="Calibri"/>
                          <a:ea typeface="Calibri"/>
                          <a:cs typeface="Calibri"/>
                          <a:sym typeface="Calibri"/>
                        </a:rPr>
                        <a:t>, non-fiction, rhymes and poems, and then providing them with extensive opportunities to use and </a:t>
                      </a:r>
                      <a:r>
                        <a:rPr lang="en-US" sz="1200" b="1" i="0" u="none" strike="noStrike" cap="none">
                          <a:latin typeface="Calibri"/>
                          <a:ea typeface="Calibri"/>
                          <a:cs typeface="Calibri"/>
                          <a:sym typeface="Calibri"/>
                        </a:rPr>
                        <a:t>embed new words in a range of contexts, </a:t>
                      </a:r>
                      <a:r>
                        <a:rPr lang="en-US" sz="1200" b="0" i="0" u="none" strike="noStrike" cap="none">
                          <a:latin typeface="Calibri"/>
                          <a:ea typeface="Calibri"/>
                          <a:cs typeface="Calibri"/>
                          <a:sym typeface="Calibri"/>
                        </a:rPr>
                        <a:t>will give children the opportunity to thrive. Through </a:t>
                      </a:r>
                      <a:r>
                        <a:rPr lang="en-US" sz="1200" b="1" i="0" u="none" strike="noStrike" cap="none">
                          <a:latin typeface="Calibri"/>
                          <a:ea typeface="Calibri"/>
                          <a:cs typeface="Calibri"/>
                          <a:sym typeface="Calibri"/>
                        </a:rPr>
                        <a:t>conversation, story-telling and role play</a:t>
                      </a:r>
                      <a:r>
                        <a:rPr lang="en-US" sz="1200" b="0" i="0" u="none" strike="noStrike" cap="none">
                          <a:latin typeface="Calibri"/>
                          <a:ea typeface="Calibri"/>
                          <a:cs typeface="Calibri"/>
                          <a:sym typeface="Calibri"/>
                        </a:rPr>
                        <a:t>, where children </a:t>
                      </a:r>
                      <a:r>
                        <a:rPr lang="en-US" sz="1200" b="1" i="0" u="none" strike="noStrike" cap="none">
                          <a:latin typeface="Calibri"/>
                          <a:ea typeface="Calibri"/>
                          <a:cs typeface="Calibri"/>
                          <a:sym typeface="Calibri"/>
                        </a:rPr>
                        <a:t>share their ideas </a:t>
                      </a:r>
                      <a:r>
                        <a:rPr lang="en-US" sz="1200" b="0" i="0" u="none" strike="noStrike" cap="none">
                          <a:latin typeface="Calibri"/>
                          <a:ea typeface="Calibri"/>
                          <a:cs typeface="Calibri"/>
                          <a:sym typeface="Calibri"/>
                        </a:rPr>
                        <a:t>with support and </a:t>
                      </a:r>
                      <a:r>
                        <a:rPr lang="en-US" sz="1200" b="1" i="0" u="none" strike="noStrike" cap="none">
                          <a:latin typeface="Calibri"/>
                          <a:ea typeface="Calibri"/>
                          <a:cs typeface="Calibri"/>
                          <a:sym typeface="Calibri"/>
                        </a:rPr>
                        <a:t>modelling</a:t>
                      </a:r>
                      <a:r>
                        <a:rPr lang="en-US" sz="1200" b="0" i="0" u="none" strike="noStrike" cap="none">
                          <a:latin typeface="Calibri"/>
                          <a:ea typeface="Calibri"/>
                          <a:cs typeface="Calibri"/>
                          <a:sym typeface="Calibri"/>
                        </a:rPr>
                        <a:t> from their teacher, and sensitive questioning that invites them to elaborate, children become comfortable using a </a:t>
                      </a:r>
                      <a:r>
                        <a:rPr lang="en-US" sz="1200" b="1" i="0" u="none" strike="noStrike" cap="none">
                          <a:latin typeface="Calibri"/>
                          <a:ea typeface="Calibri"/>
                          <a:cs typeface="Calibri"/>
                          <a:sym typeface="Calibri"/>
                        </a:rPr>
                        <a:t>rich range of vocabulary </a:t>
                      </a:r>
                      <a:r>
                        <a:rPr lang="en-US" sz="1200" b="0" i="0" u="none" strike="noStrike" cap="none">
                          <a:latin typeface="Calibri"/>
                          <a:ea typeface="Calibri"/>
                          <a:cs typeface="Calibri"/>
                          <a:sym typeface="Calibri"/>
                        </a:rPr>
                        <a:t>and </a:t>
                      </a:r>
                      <a:r>
                        <a:rPr lang="en-US" sz="1200" b="1" i="0" u="none" strike="noStrike" cap="none">
                          <a:latin typeface="Calibri"/>
                          <a:ea typeface="Calibri"/>
                          <a:cs typeface="Calibri"/>
                          <a:sym typeface="Calibri"/>
                        </a:rPr>
                        <a:t>language structures.</a:t>
                      </a:r>
                      <a:endParaRPr sz="1200" b="1" i="0"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89025">
                <a:tc>
                  <a:txBody>
                    <a:bodyPr/>
                    <a:lstStyle/>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Whole EYFS Focus – C&amp;L is developed throughout the year through high quality interactions, daily group discussions, sharing circles, PSED times, stories, singing, speech and language interventions, Pie Corbett T4W </a:t>
                      </a: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actions, Helicopter Stories </a:t>
                      </a:r>
                      <a:r>
                        <a:rPr lang="en-US" sz="1100" u="none" strike="noStrike" cap="none" dirty="0" smtClean="0"/>
                        <a:t>, Tales Toolkit,</a:t>
                      </a:r>
                      <a:r>
                        <a:rPr lang="en-US" sz="1100" u="none" strike="noStrike" cap="none" baseline="0" dirty="0" smtClean="0"/>
                        <a:t> </a:t>
                      </a:r>
                      <a:r>
                        <a:rPr lang="en-US" sz="1100" u="none" strike="noStrike" cap="none" dirty="0" smtClean="0"/>
                        <a:t>EYFS </a:t>
                      </a:r>
                      <a:r>
                        <a:rPr lang="en-US" sz="1100" u="none" strike="noStrike" cap="none" dirty="0"/>
                        <a:t>productions, assemblies and weekly interventions.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endParaRPr sz="1100" b="1" u="none" strike="noStrike" cap="none" dirty="0">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r>
                        <a:rPr lang="en-US" sz="2800" b="1" u="none" strike="noStrike" cap="none" dirty="0">
                          <a:latin typeface="Amatic SC"/>
                          <a:ea typeface="Amatic SC"/>
                          <a:cs typeface="Amatic SC"/>
                          <a:sym typeface="Amatic SC"/>
                        </a:rPr>
                        <a:t>Daily story time </a:t>
                      </a:r>
                      <a:endParaRPr sz="2800" b="1" u="none" strike="noStrike" cap="none" dirty="0">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2">
                  <a:txBody>
                    <a:bodyPr/>
                    <a:lstStyle/>
                    <a:p>
                      <a:pPr marL="0" marR="0" lvl="0" indent="0" algn="ctr" rtl="0">
                        <a:lnSpc>
                          <a:spcPct val="100000"/>
                        </a:lnSpc>
                        <a:spcBef>
                          <a:spcPts val="0"/>
                        </a:spcBef>
                        <a:spcAft>
                          <a:spcPts val="0"/>
                        </a:spcAft>
                        <a:buClr>
                          <a:srgbClr val="000000"/>
                        </a:buClr>
                        <a:buSzPts val="1100"/>
                        <a:buFont typeface="Arial"/>
                        <a:buNone/>
                      </a:pPr>
                      <a:r>
                        <a:rPr lang="en-US" sz="1100" b="1" u="none" strike="noStrike" cap="none" dirty="0">
                          <a:solidFill>
                            <a:srgbClr val="7F7F7F"/>
                          </a:solidFill>
                          <a:latin typeface="Calibri"/>
                          <a:ea typeface="Calibri"/>
                          <a:cs typeface="Calibri"/>
                          <a:sym typeface="Calibri"/>
                        </a:rPr>
                        <a:t>Welcome to EYFS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Settling in activities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Making friends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Children talking about experiences that are familiar to them</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smtClean="0">
                          <a:solidFill>
                            <a:schemeClr val="dk1"/>
                          </a:solidFill>
                          <a:latin typeface="Calibri"/>
                          <a:ea typeface="Calibri"/>
                          <a:cs typeface="Calibri"/>
                          <a:sym typeface="Calibri"/>
                        </a:rPr>
                        <a:t>This </a:t>
                      </a:r>
                      <a:r>
                        <a:rPr lang="en-US" sz="1100" b="0" u="none" strike="noStrike" cap="none" dirty="0">
                          <a:solidFill>
                            <a:schemeClr val="dk1"/>
                          </a:solidFill>
                          <a:latin typeface="Calibri"/>
                          <a:ea typeface="Calibri"/>
                          <a:cs typeface="Calibri"/>
                          <a:sym typeface="Calibri"/>
                        </a:rPr>
                        <a:t>is </a:t>
                      </a:r>
                      <a:r>
                        <a:rPr lang="en-US" sz="1100" b="0" u="none" strike="noStrike" cap="none" dirty="0" smtClean="0">
                          <a:solidFill>
                            <a:schemeClr val="dk1"/>
                          </a:solidFill>
                          <a:latin typeface="Calibri"/>
                          <a:ea typeface="Calibri"/>
                          <a:cs typeface="Calibri"/>
                          <a:sym typeface="Calibri"/>
                        </a:rPr>
                        <a:t>me</a:t>
                      </a:r>
                      <a:r>
                        <a:rPr lang="en-US" sz="1100" b="0" u="none" strike="noStrike" cap="none" baseline="0" dirty="0" smtClean="0">
                          <a:solidFill>
                            <a:schemeClr val="dk1"/>
                          </a:solidFill>
                          <a:latin typeface="Calibri"/>
                          <a:ea typeface="Calibri"/>
                          <a:cs typeface="Calibri"/>
                          <a:sym typeface="Calibri"/>
                        </a:rPr>
                        <a:t> – sharing shoe boxes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Rhyming and alliteration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Familiar Print</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Sharing facts about </a:t>
                      </a:r>
                      <a:r>
                        <a:rPr lang="en-US" sz="1100" b="0" u="none" strike="noStrike" cap="none" dirty="0" smtClean="0">
                          <a:solidFill>
                            <a:schemeClr val="dk1"/>
                          </a:solidFill>
                          <a:latin typeface="Calibri"/>
                          <a:ea typeface="Calibri"/>
                          <a:cs typeface="Calibri"/>
                          <a:sym typeface="Calibri"/>
                        </a:rPr>
                        <a:t>me</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All about me!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Model talk routines through the day. For example, arriving in school: “Good morning, how are you</a:t>
                      </a:r>
                      <a:r>
                        <a:rPr lang="en-US" sz="1100" u="none" strike="noStrike" cap="none" dirty="0" smtClean="0"/>
                        <a:t>?”</a:t>
                      </a: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u="none" strike="noStrike" cap="none" dirty="0" smtClean="0"/>
                        <a:t>Learn rhymes, poems and songs.</a:t>
                      </a: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smtClean="0"/>
                        <a:t>ECAT</a:t>
                      </a:r>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smtClean="0"/>
                        <a:t>T4W</a:t>
                      </a: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Helicopter Stories </a:t>
                      </a:r>
                      <a:endParaRPr sz="1100" b="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100"/>
                        <a:buFont typeface="Arial"/>
                        <a:buNone/>
                      </a:pPr>
                      <a:r>
                        <a:rPr lang="en-US" sz="1100" b="1" u="none" strike="noStrike" cap="none" dirty="0">
                          <a:solidFill>
                            <a:srgbClr val="7F7F7F"/>
                          </a:solidFill>
                          <a:latin typeface="Calibri"/>
                          <a:ea typeface="Calibri"/>
                          <a:cs typeface="Calibri"/>
                          <a:sym typeface="Calibri"/>
                        </a:rPr>
                        <a:t>Tell me a story!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Settling in activities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Develop vocabulary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Tell me a story - retelling stories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Story language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Listening and responding to stories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Following instructions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smtClean="0">
                          <a:solidFill>
                            <a:schemeClr val="dk1"/>
                          </a:solidFill>
                          <a:latin typeface="Calibri"/>
                          <a:ea typeface="Calibri"/>
                          <a:cs typeface="Calibri"/>
                          <a:sym typeface="Calibri"/>
                        </a:rPr>
                        <a:t>Taking </a:t>
                      </a:r>
                      <a:r>
                        <a:rPr lang="en-US" sz="1100" b="0" u="none" strike="noStrike" cap="none" dirty="0">
                          <a:solidFill>
                            <a:schemeClr val="dk1"/>
                          </a:solidFill>
                          <a:latin typeface="Calibri"/>
                          <a:ea typeface="Calibri"/>
                          <a:cs typeface="Calibri"/>
                          <a:sym typeface="Calibri"/>
                        </a:rPr>
                        <a:t>part in discussion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Understand how to listen carefully and why listening is important.</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Use new vocabulary through the day.</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Choose books that will develop their vocabulary</a:t>
                      </a:r>
                      <a:r>
                        <a:rPr lang="en-US" sz="1100" u="none" strike="noStrike" cap="none" dirty="0" smtClean="0"/>
                        <a:t>.</a:t>
                      </a: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u="none" strike="noStrike" cap="none" dirty="0" smtClean="0"/>
                        <a:t>Learn rhymes, poems and songs.</a:t>
                      </a:r>
                      <a:r>
                        <a:rPr lang="en-US" sz="1100" u="none" strike="noStrike" cap="none" dirty="0" smtClean="0"/>
                        <a:t> </a:t>
                      </a:r>
                      <a:endParaRPr sz="11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ECAT</a:t>
                      </a: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T4W</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Helicopter Stories </a:t>
                      </a:r>
                      <a:endParaRPr sz="1100" b="1" u="none" strike="noStrike" cap="none" dirty="0">
                        <a:solidFill>
                          <a:srgbClr val="7F7F7F"/>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100"/>
                        <a:buFont typeface="Arial"/>
                        <a:buNone/>
                      </a:pPr>
                      <a:r>
                        <a:rPr lang="en-US" sz="1100" b="1" u="none" strike="noStrike" cap="none" dirty="0">
                          <a:solidFill>
                            <a:srgbClr val="7F7F7F"/>
                          </a:solidFill>
                          <a:latin typeface="Calibri"/>
                          <a:ea typeface="Calibri"/>
                          <a:cs typeface="Calibri"/>
                          <a:sym typeface="Calibri"/>
                        </a:rPr>
                        <a:t>Tell me why!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Using language well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Ask how and why questions…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Retell a story with story language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Story invention – talk it!</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Ask questions to find out more and to check they understand what has been said to them.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Describe events in some detail. </a:t>
                      </a:r>
                      <a:r>
                        <a:rPr lang="en-US" sz="1100" b="0" u="none" strike="noStrike" cap="none" dirty="0">
                          <a:solidFill>
                            <a:schemeClr val="dk1"/>
                          </a:solidFill>
                          <a:latin typeface="Calibri"/>
                          <a:ea typeface="Calibri"/>
                          <a:cs typeface="Calibri"/>
                          <a:sym typeface="Calibri"/>
                        </a:rPr>
                        <a:t>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Listen to and talk about stories to build familiarity and understanding.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Learn rhymes, poems and songs.</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ECAT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Helicopter Stories </a:t>
                      </a:r>
                      <a:endParaRPr sz="11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100"/>
                        <a:buFont typeface="Arial"/>
                        <a:buNone/>
                      </a:pPr>
                      <a:r>
                        <a:rPr lang="en-US" sz="1100" b="1" u="none" strike="noStrike" cap="none" dirty="0">
                          <a:solidFill>
                            <a:srgbClr val="7F7F7F"/>
                          </a:solidFill>
                          <a:latin typeface="Calibri"/>
                          <a:ea typeface="Calibri"/>
                          <a:cs typeface="Calibri"/>
                          <a:sym typeface="Calibri"/>
                        </a:rPr>
                        <a:t>Talk it through!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Describe events in detail – time connectives</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rPr>
                        <a:t>Understand how to listen carefully and why listening is important.</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rPr>
                        <a:t>Use picture cue cards to talk about an object: “What </a:t>
                      </a:r>
                      <a:r>
                        <a:rPr lang="en-US" sz="1100" b="0" u="none" strike="noStrike" cap="none" dirty="0" err="1">
                          <a:solidFill>
                            <a:schemeClr val="dk1"/>
                          </a:solidFill>
                        </a:rPr>
                        <a:t>colour</a:t>
                      </a:r>
                      <a:r>
                        <a:rPr lang="en-US" sz="1100" b="0" u="none" strike="noStrike" cap="none" dirty="0">
                          <a:solidFill>
                            <a:schemeClr val="dk1"/>
                          </a:solidFill>
                        </a:rPr>
                        <a:t> is it? Where would you find it?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Sustained focus when listening to a story </a:t>
                      </a:r>
                      <a:endParaRPr sz="11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ECAT</a:t>
                      </a: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T4W</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Helicopter Stories </a:t>
                      </a:r>
                      <a:endParaRPr lang="en-US" sz="1100" u="none" strike="noStrike" cap="none" dirty="0" smtClean="0"/>
                    </a:p>
                    <a:p>
                      <a:pPr marL="0" marR="0" lvl="0" indent="0" algn="ctr" defTabSz="914400" rtl="0" eaLnBrk="1" fontAlgn="auto" latinLnBrk="0" hangingPunct="1">
                        <a:lnSpc>
                          <a:spcPct val="100000"/>
                        </a:lnSpc>
                        <a:spcBef>
                          <a:spcPts val="0"/>
                        </a:spcBef>
                        <a:spcAft>
                          <a:spcPts val="0"/>
                        </a:spcAft>
                        <a:buClr>
                          <a:schemeClr val="dk1"/>
                        </a:buClr>
                        <a:buSzPts val="1100"/>
                        <a:buFont typeface="Arial"/>
                        <a:buNone/>
                        <a:tabLst/>
                        <a:defRPr/>
                      </a:pPr>
                      <a:r>
                        <a:rPr lang="en-GB" sz="1100" u="none" strike="noStrike" cap="none" dirty="0" smtClean="0"/>
                        <a:t>Learn rhymes, poems and songs.</a:t>
                      </a:r>
                    </a:p>
                    <a:p>
                      <a:pPr marL="0" marR="0" lvl="0" indent="0" algn="ctr" rtl="0">
                        <a:lnSpc>
                          <a:spcPct val="100000"/>
                        </a:lnSpc>
                        <a:spcBef>
                          <a:spcPts val="0"/>
                        </a:spcBef>
                        <a:spcAft>
                          <a:spcPts val="0"/>
                        </a:spcAft>
                        <a:buClr>
                          <a:schemeClr val="dk1"/>
                        </a:buClr>
                        <a:buSzPts val="1100"/>
                        <a:buFont typeface="Arial"/>
                        <a:buNone/>
                      </a:pPr>
                      <a:endParaRPr sz="11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100"/>
                        <a:buFont typeface="Arial"/>
                        <a:buNone/>
                      </a:pPr>
                      <a:r>
                        <a:rPr lang="en-US" sz="1100" b="1" u="none" strike="noStrike" cap="none" dirty="0">
                          <a:solidFill>
                            <a:srgbClr val="7F7F7F"/>
                          </a:solidFill>
                          <a:latin typeface="Calibri"/>
                          <a:ea typeface="Calibri"/>
                          <a:cs typeface="Calibri"/>
                          <a:sym typeface="Calibri"/>
                        </a:rPr>
                        <a:t>What happened?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smtClean="0">
                          <a:solidFill>
                            <a:schemeClr val="dk1"/>
                          </a:solidFill>
                        </a:rPr>
                        <a:t>Re-read </a:t>
                      </a:r>
                      <a:r>
                        <a:rPr lang="en-US" sz="1100" b="0" u="none" strike="noStrike" cap="none" dirty="0">
                          <a:solidFill>
                            <a:schemeClr val="dk1"/>
                          </a:solidFill>
                        </a:rPr>
                        <a:t>some books so children learn the language necessary to talk about what is happening in each illustration and relate it to their own lives</a:t>
                      </a:r>
                      <a:endParaRPr sz="1100" b="0" u="none" strike="noStrike" cap="none" dirty="0">
                        <a:solidFill>
                          <a:schemeClr val="dk1"/>
                        </a:solidFill>
                      </a:endParaRP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ECAT</a:t>
                      </a: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T4W</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Helicopter Stories </a:t>
                      </a:r>
                      <a:endParaRPr lang="en-US" sz="1100" u="none" strike="noStrike" cap="none" dirty="0" smtClean="0"/>
                    </a:p>
                    <a:p>
                      <a:pPr marL="0" marR="0" lvl="0" indent="0" algn="ctr" defTabSz="914400" rtl="0" eaLnBrk="1" fontAlgn="auto" latinLnBrk="0" hangingPunct="1">
                        <a:lnSpc>
                          <a:spcPct val="100000"/>
                        </a:lnSpc>
                        <a:spcBef>
                          <a:spcPts val="0"/>
                        </a:spcBef>
                        <a:spcAft>
                          <a:spcPts val="0"/>
                        </a:spcAft>
                        <a:buClr>
                          <a:schemeClr val="dk1"/>
                        </a:buClr>
                        <a:buSzPts val="1100"/>
                        <a:buFont typeface="Arial"/>
                        <a:buNone/>
                        <a:tabLst/>
                        <a:defRPr/>
                      </a:pPr>
                      <a:r>
                        <a:rPr lang="en-GB" sz="1100" u="none" strike="noStrike" cap="none" dirty="0" smtClean="0"/>
                        <a:t>Learn rhymes, poems and songs.</a:t>
                      </a:r>
                    </a:p>
                    <a:p>
                      <a:pPr marL="0" marR="0" lvl="0" indent="0" algn="ctr" rtl="0">
                        <a:lnSpc>
                          <a:spcPct val="100000"/>
                        </a:lnSpc>
                        <a:spcBef>
                          <a:spcPts val="0"/>
                        </a:spcBef>
                        <a:spcAft>
                          <a:spcPts val="0"/>
                        </a:spcAft>
                        <a:buClr>
                          <a:schemeClr val="dk1"/>
                        </a:buClr>
                        <a:buSzPts val="1100"/>
                        <a:buFont typeface="Arial"/>
                        <a:buNone/>
                      </a:pPr>
                      <a:endParaRPr sz="1100" u="none" strike="noStrike" cap="none" dirty="0"/>
                    </a:p>
                    <a:p>
                      <a:pPr marL="0" marR="0" lvl="0" indent="0" algn="l" rtl="0">
                        <a:lnSpc>
                          <a:spcPct val="100000"/>
                        </a:lnSpc>
                        <a:spcBef>
                          <a:spcPts val="0"/>
                        </a:spcBef>
                        <a:spcAft>
                          <a:spcPts val="0"/>
                        </a:spcAft>
                        <a:buClr>
                          <a:srgbClr val="000000"/>
                        </a:buClr>
                        <a:buSzPts val="1100"/>
                        <a:buFont typeface="Arial"/>
                        <a:buNone/>
                      </a:pPr>
                      <a:endParaRPr sz="1100" b="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100"/>
                        <a:buFont typeface="Arial"/>
                        <a:buNone/>
                      </a:pPr>
                      <a:r>
                        <a:rPr lang="en-US" sz="1100" b="1" u="sng" strike="noStrike" cap="none" dirty="0">
                          <a:solidFill>
                            <a:srgbClr val="7F7F7F"/>
                          </a:solidFill>
                          <a:latin typeface="Calibri"/>
                          <a:ea typeface="Calibri"/>
                          <a:cs typeface="Calibri"/>
                          <a:sym typeface="Calibri"/>
                        </a:rPr>
                        <a:t>Time to share!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Show and tell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b="0" u="none" strike="noStrike" cap="none" dirty="0">
                          <a:solidFill>
                            <a:schemeClr val="dk1"/>
                          </a:solidFill>
                          <a:latin typeface="Calibri"/>
                          <a:ea typeface="Calibri"/>
                          <a:cs typeface="Calibri"/>
                          <a:sym typeface="Calibri"/>
                        </a:rPr>
                        <a:t>Weekend news </a:t>
                      </a:r>
                      <a:endParaRPr sz="1400" u="none" strike="noStrike" cap="none" dirty="0"/>
                    </a:p>
                    <a:p>
                      <a:pPr marL="0" marR="0" lvl="0" indent="0" algn="ctr" rtl="0">
                        <a:lnSpc>
                          <a:spcPct val="100000"/>
                        </a:lnSpc>
                        <a:spcBef>
                          <a:spcPts val="0"/>
                        </a:spcBef>
                        <a:spcAft>
                          <a:spcPts val="0"/>
                        </a:spcAft>
                        <a:buClr>
                          <a:srgbClr val="000000"/>
                        </a:buClr>
                        <a:buSzPts val="1100"/>
                        <a:buFont typeface="Arial"/>
                        <a:buNone/>
                      </a:pPr>
                      <a:r>
                        <a:rPr lang="en-US" sz="1100" u="none" strike="noStrike" cap="none" dirty="0"/>
                        <a:t>Read aloud books to children that will extend their knowledge of the world and illustrate a current topic. Select books containing photographs and pictures, for example, places in different weather conditions and seasons. </a:t>
                      </a:r>
                      <a:endParaRPr sz="11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WELLCOMM </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ECAT</a:t>
                      </a:r>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smtClean="0"/>
                        <a:t>T4W</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Tales toolkit</a:t>
                      </a:r>
                      <a:endParaRPr sz="1100" u="none" strike="noStrike" cap="none" dirty="0"/>
                    </a:p>
                    <a:p>
                      <a:pPr marL="0" marR="0" lvl="0" indent="0" algn="ctr" rtl="0">
                        <a:lnSpc>
                          <a:spcPct val="100000"/>
                        </a:lnSpc>
                        <a:spcBef>
                          <a:spcPts val="0"/>
                        </a:spcBef>
                        <a:spcAft>
                          <a:spcPts val="0"/>
                        </a:spcAft>
                        <a:buClr>
                          <a:schemeClr val="dk1"/>
                        </a:buClr>
                        <a:buSzPts val="1100"/>
                        <a:buFont typeface="Arial"/>
                        <a:buNone/>
                      </a:pPr>
                      <a:r>
                        <a:rPr lang="en-US" sz="1100" u="none" strike="noStrike" cap="none" dirty="0"/>
                        <a:t>Helicopter Stories </a:t>
                      </a:r>
                      <a:endParaRPr lang="en-US" sz="1100" u="none" strike="noStrike" cap="none" dirty="0" smtClean="0"/>
                    </a:p>
                    <a:p>
                      <a:pPr marL="0" marR="0" lvl="0" indent="0" algn="ctr" defTabSz="914400" rtl="0" eaLnBrk="1" fontAlgn="auto" latinLnBrk="0" hangingPunct="1">
                        <a:lnSpc>
                          <a:spcPct val="100000"/>
                        </a:lnSpc>
                        <a:spcBef>
                          <a:spcPts val="0"/>
                        </a:spcBef>
                        <a:spcAft>
                          <a:spcPts val="0"/>
                        </a:spcAft>
                        <a:buClr>
                          <a:schemeClr val="dk1"/>
                        </a:buClr>
                        <a:buSzPts val="1100"/>
                        <a:buFont typeface="Arial"/>
                        <a:buNone/>
                        <a:tabLst/>
                        <a:defRPr/>
                      </a:pPr>
                      <a:r>
                        <a:rPr lang="en-GB" sz="1100" u="none" strike="noStrike" cap="none" dirty="0" smtClean="0"/>
                        <a:t>Learn rhymes, poems and songs.</a:t>
                      </a: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bl>
          </a:graphicData>
        </a:graphic>
      </p:graphicFrame>
      <p:sp>
        <p:nvSpPr>
          <p:cNvPr id="121" name="Google Shape;121;p5"/>
          <p:cNvSpPr txBox="1"/>
          <p:nvPr/>
        </p:nvSpPr>
        <p:spPr>
          <a:xfrm>
            <a:off x="1361907" y="6506800"/>
            <a:ext cx="12473126"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7F7F7F"/>
                </a:solidFill>
                <a:latin typeface="Calibri"/>
                <a:ea typeface="Calibri"/>
                <a:cs typeface="Calibri"/>
                <a:sym typeface="Calibri"/>
              </a:rPr>
              <a:t>. </a:t>
            </a:r>
            <a:endParaRPr sz="1400" b="0" i="1" u="none" strike="noStrike" cap="none">
              <a:solidFill>
                <a:srgbClr val="7F7F7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6"/>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29" name="Google Shape;129;p6"/>
          <p:cNvGraphicFramePr/>
          <p:nvPr>
            <p:extLst>
              <p:ext uri="{D42A27DB-BD31-4B8C-83A1-F6EECF244321}">
                <p14:modId xmlns:p14="http://schemas.microsoft.com/office/powerpoint/2010/main" val="19313189"/>
              </p:ext>
            </p:extLst>
          </p:nvPr>
        </p:nvGraphicFramePr>
        <p:xfrm>
          <a:off x="187378" y="467118"/>
          <a:ext cx="11922000" cy="6441965"/>
        </p:xfrm>
        <a:graphic>
          <a:graphicData uri="http://schemas.openxmlformats.org/drawingml/2006/table">
            <a:tbl>
              <a:tblPr firstRow="1" bandRow="1">
                <a:noFill/>
                <a:tableStyleId>{A63905D0-A21D-4F18-9309-E35C86D8C315}</a:tableStyleId>
              </a:tblPr>
              <a:tblGrid>
                <a:gridCol w="1682075">
                  <a:extLst>
                    <a:ext uri="{9D8B030D-6E8A-4147-A177-3AD203B41FA5}">
                      <a16:colId xmlns:a16="http://schemas.microsoft.com/office/drawing/2014/main" xmlns="" val="20000"/>
                    </a:ext>
                  </a:extLst>
                </a:gridCol>
                <a:gridCol w="1490575">
                  <a:extLst>
                    <a:ext uri="{9D8B030D-6E8A-4147-A177-3AD203B41FA5}">
                      <a16:colId xmlns:a16="http://schemas.microsoft.com/office/drawing/2014/main" xmlns="" val="20001"/>
                    </a:ext>
                  </a:extLst>
                </a:gridCol>
                <a:gridCol w="201825">
                  <a:extLst>
                    <a:ext uri="{9D8B030D-6E8A-4147-A177-3AD203B41FA5}">
                      <a16:colId xmlns:a16="http://schemas.microsoft.com/office/drawing/2014/main" xmlns="" val="20002"/>
                    </a:ext>
                  </a:extLst>
                </a:gridCol>
                <a:gridCol w="1506525">
                  <a:extLst>
                    <a:ext uri="{9D8B030D-6E8A-4147-A177-3AD203B41FA5}">
                      <a16:colId xmlns:a16="http://schemas.microsoft.com/office/drawing/2014/main" xmlns="" val="20003"/>
                    </a:ext>
                  </a:extLst>
                </a:gridCol>
                <a:gridCol w="201825">
                  <a:extLst>
                    <a:ext uri="{9D8B030D-6E8A-4147-A177-3AD203B41FA5}">
                      <a16:colId xmlns:a16="http://schemas.microsoft.com/office/drawing/2014/main" xmlns="" val="20004"/>
                    </a:ext>
                  </a:extLst>
                </a:gridCol>
                <a:gridCol w="1522475">
                  <a:extLst>
                    <a:ext uri="{9D8B030D-6E8A-4147-A177-3AD203B41FA5}">
                      <a16:colId xmlns:a16="http://schemas.microsoft.com/office/drawing/2014/main" xmlns="" val="20005"/>
                    </a:ext>
                  </a:extLst>
                </a:gridCol>
                <a:gridCol w="234875">
                  <a:extLst>
                    <a:ext uri="{9D8B030D-6E8A-4147-A177-3AD203B41FA5}">
                      <a16:colId xmlns:a16="http://schemas.microsoft.com/office/drawing/2014/main" xmlns="" val="20006"/>
                    </a:ext>
                  </a:extLst>
                </a:gridCol>
                <a:gridCol w="1636450">
                  <a:extLst>
                    <a:ext uri="{9D8B030D-6E8A-4147-A177-3AD203B41FA5}">
                      <a16:colId xmlns:a16="http://schemas.microsoft.com/office/drawing/2014/main" xmlns="" val="20007"/>
                    </a:ext>
                  </a:extLst>
                </a:gridCol>
                <a:gridCol w="143125">
                  <a:extLst>
                    <a:ext uri="{9D8B030D-6E8A-4147-A177-3AD203B41FA5}">
                      <a16:colId xmlns:a16="http://schemas.microsoft.com/office/drawing/2014/main" xmlns="" val="20008"/>
                    </a:ext>
                  </a:extLst>
                </a:gridCol>
                <a:gridCol w="1613100">
                  <a:extLst>
                    <a:ext uri="{9D8B030D-6E8A-4147-A177-3AD203B41FA5}">
                      <a16:colId xmlns:a16="http://schemas.microsoft.com/office/drawing/2014/main" xmlns="" val="20009"/>
                    </a:ext>
                  </a:extLst>
                </a:gridCol>
                <a:gridCol w="1689150">
                  <a:extLst>
                    <a:ext uri="{9D8B030D-6E8A-4147-A177-3AD203B41FA5}">
                      <a16:colId xmlns:a16="http://schemas.microsoft.com/office/drawing/2014/main" xmlns="" val="20010"/>
                    </a:ext>
                  </a:extLst>
                </a:gridCol>
              </a:tblGrid>
              <a:tr h="3723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Autumn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rgbClr val="7F7F7F"/>
                        </a:buClr>
                        <a:buSzPts val="2400"/>
                        <a:buFont typeface="Amatic SC"/>
                        <a:buNone/>
                      </a:pPr>
                      <a:r>
                        <a:rPr lang="en-US" sz="2400" u="none" strike="noStrike" cap="none">
                          <a:solidFill>
                            <a:srgbClr val="7F7F7F"/>
                          </a:solidFill>
                          <a:latin typeface="Amatic SC"/>
                          <a:ea typeface="Amatic SC"/>
                          <a:cs typeface="Amatic SC"/>
                          <a:sym typeface="Amatic SC"/>
                        </a:rPr>
                        <a:t>Autumn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Spring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Spring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Summer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Summer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989025">
                <a:tc>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latin typeface="Amatic SC"/>
                          <a:ea typeface="Amatic SC"/>
                          <a:cs typeface="Amatic SC"/>
                          <a:sym typeface="Amatic SC"/>
                        </a:rPr>
                        <a:t>Personal, Social and Emotional Development  </a:t>
                      </a:r>
                      <a:endParaRPr sz="20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10">
                  <a:txBody>
                    <a:bodyPr/>
                    <a:lstStyle/>
                    <a:p>
                      <a:pPr marL="0" marR="0" lvl="0" indent="0" algn="l" rtl="0">
                        <a:lnSpc>
                          <a:spcPct val="100000"/>
                        </a:lnSpc>
                        <a:spcBef>
                          <a:spcPts val="0"/>
                        </a:spcBef>
                        <a:spcAft>
                          <a:spcPts val="0"/>
                        </a:spcAft>
                        <a:buClr>
                          <a:srgbClr val="000000"/>
                        </a:buClr>
                        <a:buSzPts val="1200"/>
                        <a:buFont typeface="Arial"/>
                        <a:buNone/>
                      </a:pPr>
                      <a:r>
                        <a:rPr lang="en-US" sz="1200" u="none" strike="noStrike" cap="none"/>
                        <a:t>Children’s personal, social and emotional development (PSED) is </a:t>
                      </a:r>
                      <a:r>
                        <a:rPr lang="en-US" sz="1200" b="1" u="none" strike="noStrike" cap="none"/>
                        <a:t>crucial for children to lead healthy and happy lives</a:t>
                      </a:r>
                      <a:r>
                        <a:rPr lang="en-US" sz="1200" u="none" strike="noStrike" cap="none"/>
                        <a:t>, and is fundamental to their cognitive development. Underpinning their personal development are the important attachments that </a:t>
                      </a:r>
                      <a:r>
                        <a:rPr lang="en-US" sz="1200" b="1" u="none" strike="noStrike" cap="none"/>
                        <a:t>shape their social world</a:t>
                      </a:r>
                      <a:r>
                        <a:rPr lang="en-US" sz="1200" u="none" strike="noStrike" cap="none"/>
                        <a:t>. Strong, warm and supportive  relationships with adults enable children to learn how to </a:t>
                      </a:r>
                      <a:r>
                        <a:rPr lang="en-US" sz="1200" b="1" u="none" strike="noStrike" cap="none"/>
                        <a:t>understand their own feelings and those of others</a:t>
                      </a:r>
                      <a:r>
                        <a:rPr lang="en-US" sz="1200" u="none" strike="noStrike" cap="none"/>
                        <a:t>. Children should be supported to </a:t>
                      </a:r>
                      <a:r>
                        <a:rPr lang="en-US" sz="1200" b="1" u="none" strike="noStrike" cap="none"/>
                        <a:t>manage emotions, develop a positive sense of self, set themselves simple goals, have confidence in their own abilities, to persist</a:t>
                      </a:r>
                      <a:r>
                        <a:rPr lang="en-US" sz="1200" u="none" strike="noStrike" cap="none"/>
                        <a:t> and wait for what they want and direct attention as necessary. Through adult modelling and guidance, they will learn </a:t>
                      </a:r>
                      <a:r>
                        <a:rPr lang="en-US" sz="1200" b="1" u="none" strike="noStrike" cap="none"/>
                        <a:t>how to look after their bodies, including healthy eating</a:t>
                      </a:r>
                      <a:r>
                        <a:rPr lang="en-US" sz="1200" u="none" strike="noStrike" cap="none"/>
                        <a:t>, and manage personal needs independently. Through supported interaction with other children, they learn how to make good friendships, co-operate and resolve conflicts peaceably. These attributes will provide a secure platform from which </a:t>
                      </a:r>
                      <a:r>
                        <a:rPr lang="en-US" sz="1200" b="1" u="none" strike="noStrike" cap="none"/>
                        <a:t>children can achieve at school and in later life.</a:t>
                      </a:r>
                      <a:endParaRPr sz="1200" b="1" u="none" strike="noStrike" cap="none">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89025">
                <a:tc rowSpan="2">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latin typeface="Amatic SC"/>
                          <a:ea typeface="Amatic SC"/>
                          <a:cs typeface="Amatic SC"/>
                          <a:sym typeface="Amatic SC"/>
                        </a:rPr>
                        <a:t>Managing Self </a:t>
                      </a:r>
                      <a:endParaRPr sz="1400" u="none" strike="noStrike" cap="none"/>
                    </a:p>
                    <a:p>
                      <a:pPr marL="0" marR="0" lvl="0" indent="0" algn="ctr" rtl="0">
                        <a:lnSpc>
                          <a:spcPct val="100000"/>
                        </a:lnSpc>
                        <a:spcBef>
                          <a:spcPts val="0"/>
                        </a:spcBef>
                        <a:spcAft>
                          <a:spcPts val="0"/>
                        </a:spcAft>
                        <a:buClr>
                          <a:srgbClr val="000000"/>
                        </a:buClr>
                        <a:buSzPts val="2000"/>
                        <a:buFont typeface="Arial"/>
                        <a:buNone/>
                      </a:pPr>
                      <a:endParaRPr sz="2000" b="1"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Self -  Regulation</a:t>
                      </a:r>
                      <a:endParaRPr sz="1400" u="none" strike="noStrike" cap="none"/>
                    </a:p>
                    <a:p>
                      <a:pPr marL="0" marR="0" lvl="0" indent="0" algn="ctr" rtl="0">
                        <a:lnSpc>
                          <a:spcPct val="100000"/>
                        </a:lnSpc>
                        <a:spcBef>
                          <a:spcPts val="0"/>
                        </a:spcBef>
                        <a:spcAft>
                          <a:spcPts val="0"/>
                        </a:spcAft>
                        <a:buClr>
                          <a:srgbClr val="000000"/>
                        </a:buClr>
                        <a:buSzPts val="2400"/>
                        <a:buFont typeface="Arial"/>
                        <a:buNone/>
                      </a:pPr>
                      <a:endParaRPr sz="2400" b="1" u="none" strike="noStrike" cap="none">
                        <a:solidFill>
                          <a:srgbClr val="CC66FF"/>
                        </a:solidFill>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800"/>
                        <a:buFont typeface="Arial"/>
                        <a:buNone/>
                      </a:pPr>
                      <a:r>
                        <a:rPr lang="en-US" sz="1800" b="1" u="none" strike="noStrike" cap="none">
                          <a:solidFill>
                            <a:srgbClr val="CC66FF"/>
                          </a:solidFill>
                          <a:latin typeface="Amatic SC"/>
                          <a:ea typeface="Amatic SC"/>
                          <a:cs typeface="Amatic SC"/>
                          <a:sym typeface="Amatic SC"/>
                        </a:rPr>
                        <a:t>Link to Behaviour for Learning  </a:t>
                      </a:r>
                      <a:endParaRPr sz="1400" u="none" strike="noStrike" cap="none"/>
                    </a:p>
                    <a:p>
                      <a:pPr marL="0" marR="0" lvl="0" indent="0" algn="ctr" rtl="0">
                        <a:lnSpc>
                          <a:spcPct val="100000"/>
                        </a:lnSpc>
                        <a:spcBef>
                          <a:spcPts val="0"/>
                        </a:spcBef>
                        <a:spcAft>
                          <a:spcPts val="0"/>
                        </a:spcAft>
                        <a:buClr>
                          <a:srgbClr val="000000"/>
                        </a:buClr>
                        <a:buSzPts val="1800"/>
                        <a:buFont typeface="Arial"/>
                        <a:buNone/>
                      </a:pPr>
                      <a:endParaRPr sz="1800" b="1" u="none" strike="noStrike" cap="none">
                        <a:solidFill>
                          <a:srgbClr val="CC66F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2">
                  <a:txBody>
                    <a:bodyPr/>
                    <a:lstStyle/>
                    <a:p>
                      <a:pPr marL="0" marR="0" lvl="0" indent="0" algn="ctr" rtl="0">
                        <a:lnSpc>
                          <a:spcPct val="100000"/>
                        </a:lnSpc>
                        <a:spcBef>
                          <a:spcPts val="0"/>
                        </a:spcBef>
                        <a:spcAft>
                          <a:spcPts val="0"/>
                        </a:spcAft>
                        <a:buClr>
                          <a:srgbClr val="000000"/>
                        </a:buClr>
                        <a:buSzPts val="900"/>
                        <a:buFont typeface="Arial"/>
                        <a:buNone/>
                      </a:pPr>
                      <a:r>
                        <a:rPr lang="en-US" sz="900" u="none" strike="noStrike" cap="none"/>
                        <a:t>Me and my relationships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All about me</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What makes me special</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Me and my special people</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Who can help me?</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My feelings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Zones of Regulation</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Worry box</a:t>
                      </a:r>
                      <a:endParaRPr sz="9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Valuing differences</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I’m special, you're special</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Same and different</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Same and different families</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Same and different homes</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I am caring </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i="0" u="none" strike="noStrike" cap="none">
                          <a:solidFill>
                            <a:schemeClr val="dk1"/>
                          </a:solidFill>
                          <a:latin typeface="Calibri"/>
                          <a:ea typeface="Calibri"/>
                          <a:cs typeface="Calibri"/>
                          <a:sym typeface="Calibri"/>
                        </a:rPr>
                        <a:t>I am a friend</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Zones of Regulation</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Worry box</a:t>
                      </a:r>
                      <a:endParaRPr sz="900" u="none" strike="noStrike" cap="none"/>
                    </a:p>
                    <a:p>
                      <a:pPr marL="0" marR="0" lvl="0" indent="0" algn="ctr" rtl="0">
                        <a:lnSpc>
                          <a:spcPct val="100000"/>
                        </a:lnSpc>
                        <a:spcBef>
                          <a:spcPts val="0"/>
                        </a:spcBef>
                        <a:spcAft>
                          <a:spcPts val="0"/>
                        </a:spcAft>
                        <a:buClr>
                          <a:srgbClr val="000000"/>
                        </a:buClr>
                        <a:buSzPts val="900"/>
                        <a:buFont typeface="Arial"/>
                        <a:buNone/>
                      </a:pPr>
                      <a:endParaRPr sz="9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900"/>
                        <a:buFont typeface="Arial"/>
                        <a:buNone/>
                      </a:pPr>
                      <a:r>
                        <a:rPr lang="en-US" sz="900" u="none" strike="noStrike" cap="none"/>
                        <a:t>Keeping saf</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What’s safe to go onto my body</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Keeping myself safe</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Safe indoors and outdoors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Listening to my feelings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Keeping safe online</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People who help to keep me safe</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Zones of Regulation</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Worry box</a:t>
                      </a:r>
                      <a:endParaRPr sz="9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900"/>
                        <a:buFont typeface="Arial"/>
                        <a:buNone/>
                      </a:pPr>
                      <a:r>
                        <a:rPr lang="en-US" sz="900" u="none" strike="noStrike" cap="none"/>
                        <a:t>Rights and respect</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Looking after my special people</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Looking after my friends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Being caring at home and in the classroom</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Caring for our world</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Looking after money</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Zones of Regulation</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Worry box</a:t>
                      </a:r>
                      <a:endParaRPr sz="9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Being my best</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Bouncing back when things go wrong</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Yes I can</a:t>
                      </a:r>
                      <a:r>
                        <a:rPr lang="en-US" sz="900" u="none" strike="noStrike" cap="none" dirty="0" smtClean="0"/>
                        <a:t>!</a:t>
                      </a:r>
                    </a:p>
                    <a:p>
                      <a:pPr marL="0" marR="0" lvl="0" indent="0" algn="ctr" rtl="0">
                        <a:lnSpc>
                          <a:spcPct val="100000"/>
                        </a:lnSpc>
                        <a:spcBef>
                          <a:spcPts val="0"/>
                        </a:spcBef>
                        <a:spcAft>
                          <a:spcPts val="0"/>
                        </a:spcAft>
                        <a:buClr>
                          <a:schemeClr val="dk1"/>
                        </a:buClr>
                        <a:buSzPts val="900"/>
                        <a:buFont typeface="Calibri"/>
                        <a:buNone/>
                      </a:pPr>
                      <a:r>
                        <a:rPr lang="en-US" sz="900" u="none" strike="noStrike" cap="none" smtClean="0"/>
                        <a:t>Cleaning </a:t>
                      </a:r>
                      <a:r>
                        <a:rPr lang="en-US" sz="900" u="none" strike="noStrike" cap="none" dirty="0" smtClean="0"/>
                        <a:t>my</a:t>
                      </a:r>
                      <a:r>
                        <a:rPr lang="en-US" sz="900" u="none" strike="noStrike" cap="none" baseline="0" dirty="0" smtClean="0"/>
                        <a:t> teeth</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Healthy eating</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My healthy mind</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Move your body</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r>
                        <a:rPr lang="en-US" sz="900" u="none" strike="noStrike" cap="none" dirty="0"/>
                        <a:t>A good night's sleep</a:t>
                      </a:r>
                      <a:endParaRPr sz="900" u="none" strike="noStrike" cap="none" dirty="0"/>
                    </a:p>
                    <a:p>
                      <a:pPr marL="0" marR="0" lvl="0" indent="0" algn="ctr" rtl="0">
                        <a:lnSpc>
                          <a:spcPct val="100000"/>
                        </a:lnSpc>
                        <a:spcBef>
                          <a:spcPts val="0"/>
                        </a:spcBef>
                        <a:spcAft>
                          <a:spcPts val="0"/>
                        </a:spcAft>
                        <a:buClr>
                          <a:schemeClr val="dk1"/>
                        </a:buClr>
                        <a:buSzPts val="900"/>
                        <a:buFont typeface="Arial"/>
                        <a:buNone/>
                      </a:pPr>
                      <a:r>
                        <a:rPr lang="en-US" sz="900" u="none" strike="noStrike" cap="none" dirty="0"/>
                        <a:t>Zones of Regulation</a:t>
                      </a:r>
                      <a:endParaRPr sz="900" u="none" strike="noStrike" cap="none" dirty="0"/>
                    </a:p>
                    <a:p>
                      <a:pPr marL="0" marR="0" lvl="0" indent="0" algn="ctr" rtl="0">
                        <a:lnSpc>
                          <a:spcPct val="100000"/>
                        </a:lnSpc>
                        <a:spcBef>
                          <a:spcPts val="0"/>
                        </a:spcBef>
                        <a:spcAft>
                          <a:spcPts val="0"/>
                        </a:spcAft>
                        <a:buClr>
                          <a:schemeClr val="dk1"/>
                        </a:buClr>
                        <a:buSzPts val="900"/>
                        <a:buFont typeface="Arial"/>
                        <a:buNone/>
                      </a:pPr>
                      <a:r>
                        <a:rPr lang="en-US" sz="900" u="none" strike="noStrike" cap="none" dirty="0"/>
                        <a:t>Worry box</a:t>
                      </a:r>
                      <a:endParaRPr sz="900" u="none" strike="noStrike" cap="none" dirty="0"/>
                    </a:p>
                    <a:p>
                      <a:pPr marL="0" marR="0" lvl="0" indent="0" algn="ctr" rtl="0">
                        <a:lnSpc>
                          <a:spcPct val="100000"/>
                        </a:lnSpc>
                        <a:spcBef>
                          <a:spcPts val="0"/>
                        </a:spcBef>
                        <a:spcAft>
                          <a:spcPts val="0"/>
                        </a:spcAft>
                        <a:buClr>
                          <a:srgbClr val="000000"/>
                        </a:buClr>
                        <a:buSzPts val="900"/>
                        <a:buFont typeface="Arial"/>
                        <a:buNone/>
                      </a:pPr>
                      <a:endParaRPr sz="900" b="0" u="none" strike="noStrike" cap="none" dirty="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n-US" sz="900" u="none" strike="noStrike" cap="none"/>
                        <a:t>Growing and changing</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Seasons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Life stages, plants animals humans</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Life stages,who will I be</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Where do babies come from?Getting bigger</a:t>
                      </a:r>
                      <a:endParaRPr sz="900" u="none" strike="noStrike" cap="none"/>
                    </a:p>
                    <a:p>
                      <a:pPr marL="0" marR="0" lvl="0" indent="0" algn="ctr" rtl="0">
                        <a:lnSpc>
                          <a:spcPct val="100000"/>
                        </a:lnSpc>
                        <a:spcBef>
                          <a:spcPts val="0"/>
                        </a:spcBef>
                        <a:spcAft>
                          <a:spcPts val="0"/>
                        </a:spcAft>
                        <a:buClr>
                          <a:srgbClr val="000000"/>
                        </a:buClr>
                        <a:buSzPts val="900"/>
                        <a:buFont typeface="Arial"/>
                        <a:buNone/>
                      </a:pPr>
                      <a:r>
                        <a:rPr lang="en-US" sz="900" u="none" strike="noStrike" cap="none"/>
                        <a:t>Me and my body - girls and boys</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Zones of Regulation</a:t>
                      </a:r>
                      <a:endParaRPr sz="900" u="none" strike="noStrike" cap="none"/>
                    </a:p>
                    <a:p>
                      <a:pPr marL="0" marR="0" lvl="0" indent="0" algn="ctr" rtl="0">
                        <a:lnSpc>
                          <a:spcPct val="100000"/>
                        </a:lnSpc>
                        <a:spcBef>
                          <a:spcPts val="0"/>
                        </a:spcBef>
                        <a:spcAft>
                          <a:spcPts val="0"/>
                        </a:spcAft>
                        <a:buClr>
                          <a:schemeClr val="dk1"/>
                        </a:buClr>
                        <a:buSzPts val="900"/>
                        <a:buFont typeface="Arial"/>
                        <a:buNone/>
                      </a:pPr>
                      <a:r>
                        <a:rPr lang="en-US" sz="900" u="none" strike="noStrike" cap="none"/>
                        <a:t>Worry box</a:t>
                      </a:r>
                      <a:endParaRPr sz="9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r h="989025">
                <a:tc vMerge="1">
                  <a:txBody>
                    <a:bodyPr/>
                    <a:lstStyle/>
                    <a:p>
                      <a:endParaRPr lang="en-US"/>
                    </a:p>
                  </a:txBody>
                  <a:tcPr/>
                </a:tc>
                <a:tc gridSpan="6">
                  <a:txBody>
                    <a:bodyPr/>
                    <a:lstStyle/>
                    <a:p>
                      <a:pPr marL="0" marR="0" lvl="0" indent="0" algn="l" rtl="0">
                        <a:lnSpc>
                          <a:spcPct val="100000"/>
                        </a:lnSpc>
                        <a:spcBef>
                          <a:spcPts val="0"/>
                        </a:spcBef>
                        <a:spcAft>
                          <a:spcPts val="0"/>
                        </a:spcAft>
                        <a:buClr>
                          <a:schemeClr val="dk1"/>
                        </a:buClr>
                        <a:buSzPts val="900"/>
                        <a:buFont typeface="Noto Sans"/>
                        <a:buNone/>
                      </a:pPr>
                      <a:r>
                        <a:rPr lang="en-US" sz="900" u="none" strike="noStrike" cap="none">
                          <a:solidFill>
                            <a:schemeClr val="dk1"/>
                          </a:solidFill>
                          <a:latin typeface="Calibri"/>
                          <a:ea typeface="Calibri"/>
                          <a:cs typeface="Calibri"/>
                          <a:sym typeface="Calibri"/>
                        </a:rPr>
                        <a:t>Show an understanding of their own feelings and those of others, and begin to </a:t>
                      </a:r>
                      <a:r>
                        <a:rPr lang="en-US" sz="900" b="1" u="none" strike="noStrike" cap="none">
                          <a:solidFill>
                            <a:schemeClr val="dk1"/>
                          </a:solidFill>
                          <a:latin typeface="Calibri"/>
                          <a:ea typeface="Calibri"/>
                          <a:cs typeface="Calibri"/>
                          <a:sym typeface="Calibri"/>
                        </a:rPr>
                        <a:t>regulate their behaviour accordingly</a:t>
                      </a:r>
                      <a:r>
                        <a:rPr lang="en-US" sz="900" u="none" strike="noStrike" cap="none">
                          <a:solidFill>
                            <a:schemeClr val="dk1"/>
                          </a:solidFill>
                          <a:latin typeface="Calibri"/>
                          <a:ea typeface="Calibri"/>
                          <a:cs typeface="Calibri"/>
                          <a:sym typeface="Calibri"/>
                        </a:rPr>
                        <a:t>. Set and work towards simple goals, being able to wait for what they want and </a:t>
                      </a:r>
                      <a:r>
                        <a:rPr lang="en-US" sz="900" b="1" u="none" strike="noStrike" cap="none">
                          <a:solidFill>
                            <a:schemeClr val="dk1"/>
                          </a:solidFill>
                          <a:latin typeface="Calibri"/>
                          <a:ea typeface="Calibri"/>
                          <a:cs typeface="Calibri"/>
                          <a:sym typeface="Calibri"/>
                        </a:rPr>
                        <a:t>control their immediate impulses when appropriate</a:t>
                      </a:r>
                      <a:r>
                        <a:rPr lang="en-US" sz="900" u="none" strike="noStrike" cap="none">
                          <a:solidFill>
                            <a:schemeClr val="dk1"/>
                          </a:solidFill>
                          <a:latin typeface="Calibri"/>
                          <a:ea typeface="Calibri"/>
                          <a:cs typeface="Calibri"/>
                          <a:sym typeface="Calibri"/>
                        </a:rPr>
                        <a:t>. Give </a:t>
                      </a:r>
                      <a:r>
                        <a:rPr lang="en-US" sz="900" b="1" u="none" strike="noStrike" cap="none">
                          <a:solidFill>
                            <a:schemeClr val="dk1"/>
                          </a:solidFill>
                          <a:latin typeface="Calibri"/>
                          <a:ea typeface="Calibri"/>
                          <a:cs typeface="Calibri"/>
                          <a:sym typeface="Calibri"/>
                        </a:rPr>
                        <a:t>focused attention to what the teacher says</a:t>
                      </a:r>
                      <a:r>
                        <a:rPr lang="en-US" sz="900" u="none" strike="noStrike" cap="none">
                          <a:solidFill>
                            <a:schemeClr val="dk1"/>
                          </a:solidFill>
                          <a:latin typeface="Calibri"/>
                          <a:ea typeface="Calibri"/>
                          <a:cs typeface="Calibri"/>
                          <a:sym typeface="Calibri"/>
                        </a:rPr>
                        <a:t>, responding appropriately even when engaged in activity, and show an ability to follow instructions involving several ideas or actions.</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Controlling own feelings and behaviours</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Applying personalised strategies to return to a state of calm</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Being able to curb impulsive behaviours</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Being able to concentrate on a task</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Being able to ignore distractions</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Behaving in ways that are pro-social</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Planning</a:t>
                      </a:r>
                      <a:endParaRPr sz="1400" u="none" strike="noStrike" cap="none"/>
                    </a:p>
                    <a:p>
                      <a:pPr marL="171450" marR="0" lvl="0" indent="-107950" algn="ctr" rtl="0">
                        <a:lnSpc>
                          <a:spcPct val="100000"/>
                        </a:lnSpc>
                        <a:spcBef>
                          <a:spcPts val="0"/>
                        </a:spcBef>
                        <a:spcAft>
                          <a:spcPts val="0"/>
                        </a:spcAft>
                        <a:buClr>
                          <a:srgbClr val="7F7F7F"/>
                        </a:buClr>
                        <a:buSzPts val="1000"/>
                        <a:buFont typeface="Noto Sans"/>
                        <a:buNone/>
                      </a:pPr>
                      <a:endParaRPr sz="1000" b="1" i="0" u="none" strike="noStrike" cap="none">
                        <a:solidFill>
                          <a:srgbClr val="7F7F7F"/>
                        </a:solidFill>
                        <a:latin typeface="Calibri"/>
                        <a:ea typeface="Calibri"/>
                        <a:cs typeface="Calibri"/>
                        <a:sym typeface="Calibri"/>
                      </a:endParaRPr>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Thinking before acting</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Delaying gratification</a:t>
                      </a:r>
                      <a:endParaRPr sz="1400" u="none" strike="noStrike" cap="none"/>
                    </a:p>
                    <a:p>
                      <a:pPr marL="171450" marR="0" lvl="0" indent="-171450" algn="ctr" rtl="0">
                        <a:lnSpc>
                          <a:spcPct val="100000"/>
                        </a:lnSpc>
                        <a:spcBef>
                          <a:spcPts val="0"/>
                        </a:spcBef>
                        <a:spcAft>
                          <a:spcPts val="0"/>
                        </a:spcAft>
                        <a:buClr>
                          <a:srgbClr val="7F7F7F"/>
                        </a:buClr>
                        <a:buSzPts val="1000"/>
                        <a:buFont typeface="Noto Sans"/>
                        <a:buChar char="✔"/>
                      </a:pPr>
                      <a:r>
                        <a:rPr lang="en-US" sz="1000" b="1" i="0" u="none" strike="noStrike" cap="none">
                          <a:solidFill>
                            <a:srgbClr val="7F7F7F"/>
                          </a:solidFill>
                          <a:latin typeface="Calibri"/>
                          <a:ea typeface="Calibri"/>
                          <a:cs typeface="Calibri"/>
                          <a:sym typeface="Calibri"/>
                        </a:rPr>
                        <a:t>Persisting in the face of difficulty.</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lvl="0" indent="0" algn="ctr" rtl="0">
                        <a:lnSpc>
                          <a:spcPct val="100000"/>
                        </a:lnSpc>
                        <a:spcBef>
                          <a:spcPts val="0"/>
                        </a:spcBef>
                        <a:spcAft>
                          <a:spcPts val="0"/>
                        </a:spcAft>
                        <a:buClr>
                          <a:srgbClr val="000000"/>
                        </a:buClr>
                        <a:buSzPts val="1100"/>
                        <a:buFont typeface="Arial"/>
                        <a:buNone/>
                      </a:pPr>
                      <a:r>
                        <a:rPr lang="en-US" sz="1100" b="0" i="1" u="none" strike="noStrike" cap="none" dirty="0">
                          <a:solidFill>
                            <a:schemeClr val="dk1"/>
                          </a:solidFill>
                          <a:latin typeface="Calibri"/>
                          <a:ea typeface="Calibri"/>
                          <a:cs typeface="Calibri"/>
                          <a:sym typeface="Calibri"/>
                        </a:rPr>
                        <a:t>“Self-regulatory skills can be defined as the ability of children to manage their own </a:t>
                      </a:r>
                      <a:r>
                        <a:rPr lang="en-US" sz="1100" b="0" i="1" u="none" strike="noStrike" cap="none" dirty="0" err="1">
                          <a:solidFill>
                            <a:schemeClr val="dk1"/>
                          </a:solidFill>
                          <a:latin typeface="Calibri"/>
                          <a:ea typeface="Calibri"/>
                          <a:cs typeface="Calibri"/>
                          <a:sym typeface="Calibri"/>
                        </a:rPr>
                        <a:t>behaviour</a:t>
                      </a:r>
                      <a:r>
                        <a:rPr lang="en-US" sz="1100" b="0" i="1" u="none" strike="noStrike" cap="none" dirty="0">
                          <a:solidFill>
                            <a:schemeClr val="dk1"/>
                          </a:solidFill>
                          <a:latin typeface="Calibri"/>
                          <a:ea typeface="Calibri"/>
                          <a:cs typeface="Calibri"/>
                          <a:sym typeface="Calibri"/>
                        </a:rPr>
                        <a:t>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sz="1100" i="1"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4"/>
                  </a:ext>
                </a:extLst>
              </a:tr>
            </a:tbl>
          </a:graphicData>
        </a:graphic>
      </p:graphicFrame>
      <p:sp>
        <p:nvSpPr>
          <p:cNvPr id="130" name="Google Shape;130;p6"/>
          <p:cNvSpPr txBox="1"/>
          <p:nvPr/>
        </p:nvSpPr>
        <p:spPr>
          <a:xfrm>
            <a:off x="7049386" y="6210574"/>
            <a:ext cx="4444411" cy="43088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US" sz="1050" b="0" i="1" u="none" strike="noStrike" cap="none">
                <a:solidFill>
                  <a:srgbClr val="7F7F7F"/>
                </a:solidFill>
                <a:latin typeface="Calibri"/>
                <a:ea typeface="Calibri"/>
                <a:cs typeface="Calibri"/>
                <a:sym typeface="Calibri"/>
              </a:rPr>
              <a:t>We understand that children develop in individual ways and at varying rates –  physically, cognitively, linguistically, socially and emotionally.</a:t>
            </a:r>
            <a:endParaRPr sz="1050" b="0" i="1" u="none" strike="noStrike" cap="none">
              <a:solidFill>
                <a:srgbClr val="7F7F7F"/>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7"/>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36" name="Google Shape;136;p7"/>
          <p:cNvGraphicFramePr/>
          <p:nvPr>
            <p:extLst>
              <p:ext uri="{D42A27DB-BD31-4B8C-83A1-F6EECF244321}">
                <p14:modId xmlns:p14="http://schemas.microsoft.com/office/powerpoint/2010/main" val="2107341401"/>
              </p:ext>
            </p:extLst>
          </p:nvPr>
        </p:nvGraphicFramePr>
        <p:xfrm>
          <a:off x="472644" y="500600"/>
          <a:ext cx="11459375" cy="6026215"/>
        </p:xfrm>
        <a:graphic>
          <a:graphicData uri="http://schemas.openxmlformats.org/drawingml/2006/table">
            <a:tbl>
              <a:tblPr firstRow="1" bandRow="1">
                <a:noFill/>
                <a:tableStyleId>{A63905D0-A21D-4F18-9309-E35C86D8C315}</a:tableStyleId>
              </a:tblPr>
              <a:tblGrid>
                <a:gridCol w="1579450">
                  <a:extLst>
                    <a:ext uri="{9D8B030D-6E8A-4147-A177-3AD203B41FA5}">
                      <a16:colId xmlns:a16="http://schemas.microsoft.com/office/drawing/2014/main" xmlns="" val="20000"/>
                    </a:ext>
                  </a:extLst>
                </a:gridCol>
                <a:gridCol w="1694675">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637050">
                  <a:extLst>
                    <a:ext uri="{9D8B030D-6E8A-4147-A177-3AD203B41FA5}">
                      <a16:colId xmlns:a16="http://schemas.microsoft.com/office/drawing/2014/main" xmlns="" val="20006"/>
                    </a:ext>
                  </a:extLst>
                </a:gridCol>
              </a:tblGrid>
              <a:tr h="46055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Autumn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2400"/>
                        <a:buFont typeface="Amatic SC"/>
                        <a:buNone/>
                      </a:pPr>
                      <a:r>
                        <a:rPr lang="en-US" sz="2400" u="none" strike="noStrike" cap="none">
                          <a:solidFill>
                            <a:srgbClr val="7F7F7F"/>
                          </a:solidFill>
                          <a:latin typeface="Amatic SC"/>
                          <a:ea typeface="Amatic SC"/>
                          <a:cs typeface="Amatic SC"/>
                          <a:sym typeface="Amatic SC"/>
                        </a:rPr>
                        <a:t>Autumn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Spring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Spring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Summer 1</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Summer 2</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422125">
                <a:tc rowSpan="4">
                  <a:txBody>
                    <a:bodyPr/>
                    <a:lstStyle/>
                    <a:p>
                      <a:pPr marL="0" marR="0" lvl="0" indent="0" algn="ctr" rtl="0">
                        <a:lnSpc>
                          <a:spcPct val="100000"/>
                        </a:lnSpc>
                        <a:spcBef>
                          <a:spcPts val="0"/>
                        </a:spcBef>
                        <a:spcAft>
                          <a:spcPts val="0"/>
                        </a:spcAft>
                        <a:buClr>
                          <a:srgbClr val="000000"/>
                        </a:buClr>
                        <a:buSzPts val="2000"/>
                        <a:buFont typeface="Arial"/>
                        <a:buNone/>
                      </a:pPr>
                      <a:r>
                        <a:rPr lang="en-US" sz="2000" b="1" u="none" strike="noStrike" cap="none">
                          <a:latin typeface="Amatic SC"/>
                          <a:ea typeface="Amatic SC"/>
                          <a:cs typeface="Amatic SC"/>
                          <a:sym typeface="Amatic SC"/>
                        </a:rPr>
                        <a:t>Physical development </a:t>
                      </a:r>
                      <a:endParaRPr sz="1400" u="none" strike="noStrike" cap="none"/>
                    </a:p>
                    <a:p>
                      <a:pPr marL="0" marR="0" lvl="0" indent="0" algn="ctr" rtl="0">
                        <a:lnSpc>
                          <a:spcPct val="100000"/>
                        </a:lnSpc>
                        <a:spcBef>
                          <a:spcPts val="0"/>
                        </a:spcBef>
                        <a:spcAft>
                          <a:spcPts val="0"/>
                        </a:spcAft>
                        <a:buClr>
                          <a:srgbClr val="000000"/>
                        </a:buClr>
                        <a:buSzPts val="1000"/>
                        <a:buFont typeface="Arial"/>
                        <a:buNone/>
                      </a:pPr>
                      <a:endParaRPr sz="10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000"/>
                        <a:buFont typeface="Arial"/>
                        <a:buNone/>
                      </a:pPr>
                      <a:endParaRPr sz="10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000"/>
                        <a:buFont typeface="Arial"/>
                        <a:buNone/>
                      </a:pPr>
                      <a:endParaRPr sz="10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000"/>
                        <a:buFont typeface="Arial"/>
                        <a:buNone/>
                      </a:pPr>
                      <a:endParaRPr sz="10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000"/>
                        <a:buFont typeface="Arial"/>
                        <a:buNone/>
                      </a:pPr>
                      <a:endParaRPr sz="10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3200"/>
                        <a:buFont typeface="Arial"/>
                        <a:buNone/>
                      </a:pPr>
                      <a:r>
                        <a:rPr lang="en-US" sz="3200" b="0" u="none" strike="noStrike" cap="none">
                          <a:latin typeface="Amatic SC"/>
                          <a:ea typeface="Amatic SC"/>
                          <a:cs typeface="Amatic SC"/>
                          <a:sym typeface="Amatic SC"/>
                        </a:rPr>
                        <a:t>Fine motor </a:t>
                      </a:r>
                      <a:endParaRPr sz="1400" u="none" strike="noStrike" cap="none"/>
                    </a:p>
                    <a:p>
                      <a:pPr marL="0" marR="0" lvl="0" indent="0" algn="ctr" rtl="0">
                        <a:lnSpc>
                          <a:spcPct val="100000"/>
                        </a:lnSpc>
                        <a:spcBef>
                          <a:spcPts val="0"/>
                        </a:spcBef>
                        <a:spcAft>
                          <a:spcPts val="0"/>
                        </a:spcAft>
                        <a:buClr>
                          <a:srgbClr val="000000"/>
                        </a:buClr>
                        <a:buSzPts val="700"/>
                        <a:buFont typeface="Arial"/>
                        <a:buNone/>
                      </a:pPr>
                      <a:r>
                        <a:rPr lang="en-US" sz="700" u="none" strike="noStrike" cap="none"/>
                        <a:t>Continuously check the process of children’s handwriting (pencil grip and letter formation, including directionality). Provide extra help and guidance when needed.</a:t>
                      </a:r>
                      <a:endParaRPr sz="1400" u="none" strike="noStrike" cap="none"/>
                    </a:p>
                    <a:p>
                      <a:pPr marL="0" marR="0" lvl="0" indent="0" algn="ctr" rtl="0">
                        <a:lnSpc>
                          <a:spcPct val="100000"/>
                        </a:lnSpc>
                        <a:spcBef>
                          <a:spcPts val="0"/>
                        </a:spcBef>
                        <a:spcAft>
                          <a:spcPts val="0"/>
                        </a:spcAft>
                        <a:buClr>
                          <a:srgbClr val="000000"/>
                        </a:buClr>
                        <a:buSzPts val="800"/>
                        <a:buFont typeface="Arial"/>
                        <a:buNone/>
                      </a:pPr>
                      <a:endParaRPr sz="800" u="none" strike="noStrike" cap="none"/>
                    </a:p>
                    <a:p>
                      <a:pPr marL="0" marR="0" lvl="0" indent="0" algn="ctr" rtl="0">
                        <a:lnSpc>
                          <a:spcPct val="100000"/>
                        </a:lnSpc>
                        <a:spcBef>
                          <a:spcPts val="0"/>
                        </a:spcBef>
                        <a:spcAft>
                          <a:spcPts val="0"/>
                        </a:spcAft>
                        <a:buClr>
                          <a:srgbClr val="000000"/>
                        </a:buClr>
                        <a:buSzPts val="1400"/>
                        <a:buFont typeface="Arial"/>
                        <a:buNone/>
                      </a:pPr>
                      <a:r>
                        <a:rPr lang="en-US" sz="1400" b="1" u="none" strike="noStrike" cap="none">
                          <a:solidFill>
                            <a:srgbClr val="CC66FF"/>
                          </a:solidFill>
                          <a:latin typeface="Amatic SC"/>
                          <a:ea typeface="Amatic SC"/>
                          <a:cs typeface="Amatic SC"/>
                          <a:sym typeface="Amatic SC"/>
                        </a:rPr>
                        <a:t>Daily opportunities for Fine Motor Activities </a:t>
                      </a:r>
                      <a:endParaRPr sz="1400" u="none" strike="noStrike" cap="none"/>
                    </a:p>
                    <a:p>
                      <a:pPr marL="0" marR="0" lvl="0" indent="0" algn="ctr" rtl="0">
                        <a:lnSpc>
                          <a:spcPct val="100000"/>
                        </a:lnSpc>
                        <a:spcBef>
                          <a:spcPts val="0"/>
                        </a:spcBef>
                        <a:spcAft>
                          <a:spcPts val="0"/>
                        </a:spcAft>
                        <a:buClr>
                          <a:schemeClr val="dk1"/>
                        </a:buClr>
                        <a:buSzPts val="3200"/>
                        <a:buFont typeface="Amatic SC"/>
                        <a:buNone/>
                      </a:pPr>
                      <a:r>
                        <a:rPr lang="en-US" sz="3200" b="0" u="none" strike="noStrike" cap="none">
                          <a:latin typeface="Amatic SC"/>
                          <a:ea typeface="Amatic SC"/>
                          <a:cs typeface="Amatic SC"/>
                          <a:sym typeface="Amatic SC"/>
                        </a:rPr>
                        <a:t>Gross motor </a:t>
                      </a:r>
                      <a:endParaRPr sz="1400" u="none" strike="noStrike" cap="none"/>
                    </a:p>
                    <a:p>
                      <a:pPr marL="0" marR="0" lvl="0" indent="0" algn="ctr" rtl="0">
                        <a:lnSpc>
                          <a:spcPct val="100000"/>
                        </a:lnSpc>
                        <a:spcBef>
                          <a:spcPts val="0"/>
                        </a:spcBef>
                        <a:spcAft>
                          <a:spcPts val="0"/>
                        </a:spcAft>
                        <a:buClr>
                          <a:schemeClr val="dk1"/>
                        </a:buClr>
                        <a:buSzPts val="3200"/>
                        <a:buFont typeface="Calibri"/>
                        <a:buNone/>
                      </a:pPr>
                      <a:endParaRPr sz="32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CC66FF"/>
                        </a:buClr>
                        <a:buSzPts val="1400"/>
                        <a:buFont typeface="Amatic SC"/>
                        <a:buNone/>
                      </a:pPr>
                      <a:r>
                        <a:rPr lang="en-US" sz="1400" b="1" u="none" strike="noStrike" cap="none">
                          <a:solidFill>
                            <a:srgbClr val="CC66FF"/>
                          </a:solidFill>
                          <a:latin typeface="Amatic SC"/>
                          <a:ea typeface="Amatic SC"/>
                          <a:cs typeface="Amatic SC"/>
                          <a:sym typeface="Amatic SC"/>
                        </a:rPr>
                        <a:t>Smart moves intervention</a:t>
                      </a:r>
                      <a:endParaRPr sz="1400" b="1" u="none" strike="noStrike" cap="none">
                        <a:solidFill>
                          <a:srgbClr val="CC66FF"/>
                        </a:solidFill>
                        <a:latin typeface="Amatic SC"/>
                        <a:ea typeface="Amatic SC"/>
                        <a:cs typeface="Amatic SC"/>
                        <a:sym typeface="Amatic SC"/>
                      </a:endParaRPr>
                    </a:p>
                    <a:p>
                      <a:pPr marL="0" marR="0" lvl="0" indent="0" algn="ctr" rtl="0">
                        <a:lnSpc>
                          <a:spcPct val="100000"/>
                        </a:lnSpc>
                        <a:spcBef>
                          <a:spcPts val="0"/>
                        </a:spcBef>
                        <a:spcAft>
                          <a:spcPts val="0"/>
                        </a:spcAft>
                        <a:buClr>
                          <a:srgbClr val="CC66FF"/>
                        </a:buClr>
                        <a:buSzPts val="1400"/>
                        <a:buFont typeface="Amatic SC"/>
                        <a:buNone/>
                      </a:pPr>
                      <a:r>
                        <a:rPr lang="en-US" sz="1400" b="1" u="none" strike="noStrike" cap="none">
                          <a:solidFill>
                            <a:srgbClr val="CC66FF"/>
                          </a:solidFill>
                          <a:latin typeface="Amatic SC"/>
                          <a:ea typeface="Amatic SC"/>
                          <a:cs typeface="Amatic SC"/>
                          <a:sym typeface="Amatic SC"/>
                        </a:rPr>
                        <a:t>Dance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6">
                  <a:txBody>
                    <a:bodyPr/>
                    <a:lstStyle/>
                    <a:p>
                      <a:pPr marL="0" marR="0" lvl="0" indent="0" algn="l" rtl="0">
                        <a:lnSpc>
                          <a:spcPct val="100000"/>
                        </a:lnSpc>
                        <a:spcBef>
                          <a:spcPts val="0"/>
                        </a:spcBef>
                        <a:spcAft>
                          <a:spcPts val="0"/>
                        </a:spcAft>
                        <a:buClr>
                          <a:srgbClr val="000000"/>
                        </a:buClr>
                        <a:buSzPts val="1050"/>
                        <a:buFont typeface="Arial"/>
                        <a:buNone/>
                      </a:pPr>
                      <a:r>
                        <a:rPr lang="en-US" sz="1050" u="none" strike="noStrike" cap="none"/>
                        <a:t>Physical activity is </a:t>
                      </a:r>
                      <a:r>
                        <a:rPr lang="en-US" sz="1050" b="1" u="none" strike="noStrike" cap="none"/>
                        <a:t>vital</a:t>
                      </a:r>
                      <a:r>
                        <a:rPr lang="en-US" sz="1050" u="none" strike="noStrike" cap="none"/>
                        <a:t> in children’s all-round development, enabling them to </a:t>
                      </a:r>
                      <a:r>
                        <a:rPr lang="en-US" sz="1050" b="1" u="none" strike="noStrike" cap="none"/>
                        <a:t>pursue happy, healthy and active lives</a:t>
                      </a:r>
                      <a:r>
                        <a:rPr lang="en-US" sz="1050" u="none" strike="noStrike" cap="none"/>
                        <a:t>. Gross and fine motor experiences develop incrementally throughout early childhood, starting with </a:t>
                      </a:r>
                      <a:r>
                        <a:rPr lang="en-US" sz="1050" b="1" u="none" strike="noStrike" cap="none"/>
                        <a:t>sensory explorations </a:t>
                      </a:r>
                      <a:r>
                        <a:rPr lang="en-US" sz="1050" u="none" strike="noStrike" cap="none"/>
                        <a:t>and the development of a </a:t>
                      </a:r>
                      <a:r>
                        <a:rPr lang="en-US" sz="1050" b="1" u="none" strike="noStrike" cap="none"/>
                        <a:t>child’s strength, co-ordination and positional awareness </a:t>
                      </a:r>
                      <a:r>
                        <a:rPr lang="en-US" sz="1050" u="none" strike="noStrike" cap="none"/>
                        <a:t>through tummy time, crawling and play movement with both objects and adults. By creating games and providing opportunities for play both indoors and outdoors, adults can support children to develop their </a:t>
                      </a:r>
                      <a:r>
                        <a:rPr lang="en-US" sz="1050" b="1" u="none" strike="noStrike" cap="none"/>
                        <a:t>core strength, stability, balance, spatial awareness</a:t>
                      </a:r>
                      <a:r>
                        <a:rPr lang="en-US" sz="1050" u="none" strike="noStrike" cap="none"/>
                        <a:t>, co-ordination and agility. Gross motor skills provide the foundation for developing healthy bodies and social and emotional well-being. </a:t>
                      </a:r>
                      <a:r>
                        <a:rPr lang="en-US" sz="1050" b="1" u="none" strike="noStrike" cap="none"/>
                        <a:t>Fine motor control and precision helps with hand-eye co-ordination</a:t>
                      </a:r>
                      <a:r>
                        <a:rPr lang="en-US" sz="1050" u="none" strike="noStrike" cap="none"/>
                        <a:t>, which is later linked to </a:t>
                      </a:r>
                      <a:r>
                        <a:rPr lang="en-US" sz="1050" b="1" u="none" strike="noStrike" cap="none"/>
                        <a:t>early literacy</a:t>
                      </a:r>
                      <a:r>
                        <a:rPr lang="en-US" sz="1050" u="none" strike="noStrike" cap="none"/>
                        <a:t>. Repeated and varied opportunities to explore and play with small world activities, puzzles, arts and crafts and the practice of using small tools, with feedback and support from adults, allow children to develop </a:t>
                      </a:r>
                      <a:r>
                        <a:rPr lang="en-US" sz="1050" b="1" u="none" strike="noStrike" cap="none"/>
                        <a:t>proficiency, control and confidence.</a:t>
                      </a:r>
                      <a:endParaRPr sz="105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89025">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Manipulate objects with good fine motor skills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rPr>
                        <a:t>Draw lines and circles using gross motor movements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rPr>
                        <a:t>Hold pencil/paint brush beyond whole hand grasp</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Pencil Grip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rPr>
                        <a:t>Develop muscle tone to put pencil pressure on paper Use tools to effect changes to materials Show preference for dominant hand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t>Engage children in structured activities: guide them in what to draw, write or copy. Teach and model correct letter formation.</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Begin to form letters correctly Handle tools, objects, construction and malleable materials with increasing control</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Encourage children to draw freely.</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Holding Small Items /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Button Clothing /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Cutting with Scissors</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Hold pencil effectively with comfortable grip Forms recognisable letters most correctly formed Cut along a zig-zag and wavy line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Develop pencil grip and letter formation continually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Use one hand consistently for fine motor tasks</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Cut along a straight line with scissors /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Start to cut along a curved line, like a circle / Draw a cross</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Threading, cutting, weaving, playdough, Fine Motor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Form letters correctly</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Copy a square</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Begin to draw diagonal lines, like in a triangle / Start to colour inside the lines of a picture</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Start to draw pictures that are recognisable /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Build things with smaller linking blocks, such as Duplo or Lego</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r h="989025">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Cooperation games i.e. parachute games.</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Climbing – outdoor equipment</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 Different ways of moving to be explored with children</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Changing for PE / </a:t>
                      </a:r>
                      <a:r>
                        <a:rPr lang="en-US" sz="800" u="none" strike="noStrike" cap="none"/>
                        <a:t>Help individual children to develop good personal hygiene. Acknowledge and praise their efforts. Provide regular reminders about thorough handwashing and toileting. </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Ball skills- throwing and catching.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Crates play- climbing. Skipping ropes in outside area</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dance related activities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t>Provide a range of wheeled resources for children to balance, sit or ride on, or pull and push. Two-wheeled balance bikes and pedal bikes without stabilisers, skateboards, wheelbarrows, prams and carts are all good options</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Ball skills- aiming, dribbling, pushing, throwing &amp; catching, patting, or kicking</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Ensure that spaces are accessible to children with varying confidence levels, skills and needs. Provide a wide range of activities to support a broad range of abilities.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Dance / moving to music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Gymnastics ./ Balance </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Balance- children moving with confidence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dance related activities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Provide opportunities for children to, spin, rock, tilt, fall, slide and bounce.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Use picture books and other resources to explain the importance of the different aspects of a healthy lifestyle. </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Obstacle activities</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children moving over, under, through and around equipment</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Encourage children to be highly active and get out of breath several times every day. Provide opportunities for children to, spin, rock, tilt, fall, slide and bounce.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Dance / moving to music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Races / team games involving gross motor movements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dance related activities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t>Allow less competent and confident children to spend time initially observing and listening, without feeling pressured to join in.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r>
                        <a:rPr lang="en-US" sz="800" u="none" strike="noStrike" cap="none">
                          <a:solidFill>
                            <a:schemeClr val="dk1"/>
                          </a:solidFill>
                          <a:latin typeface="Calibri"/>
                          <a:ea typeface="Calibri"/>
                          <a:cs typeface="Calibri"/>
                          <a:sym typeface="Calibri"/>
                        </a:rPr>
                        <a:t>Gymnastics ./ Balance </a:t>
                      </a:r>
                      <a:endParaRPr sz="80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4"/>
                  </a:ext>
                </a:extLst>
              </a:tr>
              <a:tr h="989025">
                <a:tc vMerge="1">
                  <a:txBody>
                    <a:bodyPr/>
                    <a:lstStyle/>
                    <a:p>
                      <a:endParaRPr lang="en-US"/>
                    </a:p>
                  </a:txBody>
                  <a:tcPr/>
                </a:tc>
                <a:tc gridSpan="6">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From Development Matters 21’:</a:t>
                      </a:r>
                      <a:endParaRPr sz="8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Revise and refine the fundamental movement skills they have already acquired: - rolling - crawling - walking - jumping - running - hopping - skipping – climbing</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Progress towards a more fluent style of moving, with developing control and grace.</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Develop the overall body strength, co-ordination, balance and agility needed to engage successfully with future physical education sessions and other physical disciplines including dance, gymnastics, sport and swimming.</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Develop their small motor skills so that they can use a range of tools competently, safely and confidently. Suggested tools: pencils for drawing and writing, paintbrushes, scissors, knives, forks and spoons. </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Use their core muscle strength to achieve a good posture when sitting at a table or sitting on the floor.</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Confidently and safely use a range of large and small apparatus indoors and outside, alone and in a group. Develop overall body-strength, balance, co-ordination and agility.</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t>Further develop and refine a range of ball skills including: throwing, catching, kicking, passing, batting, and aiming. Develop confidence, competence, precision and accuracy when engaging in activities that involve a ball.</a:t>
                      </a:r>
                      <a:endParaRPr sz="80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5"/>
                  </a:ext>
                </a:extLst>
              </a:tr>
            </a:tbl>
          </a:graphicData>
        </a:graphic>
      </p:graphicFrame>
      <p:sp>
        <p:nvSpPr>
          <p:cNvPr id="137" name="Google Shape;137;p7"/>
          <p:cNvSpPr txBox="1"/>
          <p:nvPr/>
        </p:nvSpPr>
        <p:spPr>
          <a:xfrm>
            <a:off x="2203244" y="6526773"/>
            <a:ext cx="12473126"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7F7F7F"/>
                </a:solidFill>
                <a:latin typeface="Calibri"/>
                <a:ea typeface="Calibri"/>
                <a:cs typeface="Calibri"/>
                <a:sym typeface="Calibri"/>
              </a:rPr>
              <a:t>All these ideas will be revisited each term. Children need time to practice and consolidate.   Repetition is a good thing.  </a:t>
            </a:r>
            <a:endParaRPr sz="1400" b="0" i="1" u="none" strike="noStrike" cap="none">
              <a:solidFill>
                <a:srgbClr val="7F7F7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8"/>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43" name="Google Shape;143;p8"/>
          <p:cNvGraphicFramePr/>
          <p:nvPr>
            <p:extLst>
              <p:ext uri="{D42A27DB-BD31-4B8C-83A1-F6EECF244321}">
                <p14:modId xmlns:p14="http://schemas.microsoft.com/office/powerpoint/2010/main" val="790315486"/>
              </p:ext>
            </p:extLst>
          </p:nvPr>
        </p:nvGraphicFramePr>
        <p:xfrm>
          <a:off x="385894" y="719664"/>
          <a:ext cx="11459350" cy="7041574"/>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637050">
                  <a:extLst>
                    <a:ext uri="{9D8B030D-6E8A-4147-A177-3AD203B41FA5}">
                      <a16:colId xmlns:a16="http://schemas.microsoft.com/office/drawing/2014/main" xmlns="" val="20006"/>
                    </a:ext>
                  </a:extLst>
                </a:gridCol>
              </a:tblGrid>
              <a:tr h="532075">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Autumn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2800"/>
                        <a:buFont typeface="Amatic SC"/>
                        <a:buNone/>
                      </a:pPr>
                      <a:r>
                        <a:rPr lang="en-US" sz="2800" u="none" strike="noStrike" cap="none">
                          <a:solidFill>
                            <a:srgbClr val="7F7F7F"/>
                          </a:solidFill>
                          <a:latin typeface="Amatic SC"/>
                          <a:ea typeface="Amatic SC"/>
                          <a:cs typeface="Amatic SC"/>
                          <a:sym typeface="Amatic SC"/>
                        </a:rPr>
                        <a:t>Autumn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422125">
                <a:tc rowSpan="3">
                  <a:txBody>
                    <a:bodyPr/>
                    <a:lstStyle/>
                    <a:p>
                      <a:pPr marL="0" marR="0" lvl="0" indent="0" algn="ctr" rtl="0">
                        <a:lnSpc>
                          <a:spcPct val="100000"/>
                        </a:lnSpc>
                        <a:spcBef>
                          <a:spcPts val="0"/>
                        </a:spcBef>
                        <a:spcAft>
                          <a:spcPts val="0"/>
                        </a:spcAft>
                        <a:buClr>
                          <a:srgbClr val="000000"/>
                        </a:buClr>
                        <a:buSzPts val="3600"/>
                        <a:buFont typeface="Arial"/>
                        <a:buNone/>
                      </a:pPr>
                      <a:r>
                        <a:rPr lang="en-US" sz="3600" b="0" u="none" strike="noStrike" cap="none">
                          <a:latin typeface="Amatic SC"/>
                          <a:ea typeface="Amatic SC"/>
                          <a:cs typeface="Amatic SC"/>
                          <a:sym typeface="Amatic SC"/>
                        </a:rPr>
                        <a:t>Literacy</a:t>
                      </a:r>
                      <a:endParaRPr sz="1400" u="none" strike="noStrike" cap="none"/>
                    </a:p>
                    <a:p>
                      <a:pPr marL="0" marR="0" lvl="0" indent="0" algn="ctr" rtl="0">
                        <a:lnSpc>
                          <a:spcPct val="100000"/>
                        </a:lnSpc>
                        <a:spcBef>
                          <a:spcPts val="0"/>
                        </a:spcBef>
                        <a:spcAft>
                          <a:spcPts val="0"/>
                        </a:spcAft>
                        <a:buClr>
                          <a:srgbClr val="000000"/>
                        </a:buClr>
                        <a:buSzPts val="2400"/>
                        <a:buFont typeface="Arial"/>
                        <a:buNone/>
                      </a:pPr>
                      <a:endParaRPr sz="24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Comprehension</a:t>
                      </a:r>
                      <a:endParaRPr sz="1400" u="none" strike="noStrike" cap="none"/>
                    </a:p>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 Developing a passion for reading</a:t>
                      </a:r>
                      <a:endParaRPr sz="1400" u="none" strike="noStrike" cap="none"/>
                    </a:p>
                    <a:p>
                      <a:pPr marL="0" marR="0" lvl="0" indent="0" algn="ctr" rtl="0">
                        <a:lnSpc>
                          <a:spcPct val="100000"/>
                        </a:lnSpc>
                        <a:spcBef>
                          <a:spcPts val="0"/>
                        </a:spcBef>
                        <a:spcAft>
                          <a:spcPts val="0"/>
                        </a:spcAft>
                        <a:buClr>
                          <a:srgbClr val="000000"/>
                        </a:buClr>
                        <a:buSzPts val="2800"/>
                        <a:buFont typeface="Arial"/>
                        <a:buNone/>
                      </a:pPr>
                      <a:endParaRPr sz="2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2800"/>
                        <a:buFont typeface="Arial"/>
                        <a:buNone/>
                      </a:pPr>
                      <a:r>
                        <a:rPr lang="en-US" sz="2800" b="0" u="none" strike="noStrike" cap="none">
                          <a:latin typeface="Amatic SC"/>
                          <a:ea typeface="Amatic SC"/>
                          <a:cs typeface="Amatic SC"/>
                          <a:sym typeface="Amatic SC"/>
                        </a:rPr>
                        <a:t>Word</a:t>
                      </a:r>
                      <a:endParaRPr sz="1400" u="none" strike="noStrike" cap="none"/>
                    </a:p>
                    <a:p>
                      <a:pPr marL="0" marR="0" lvl="0" indent="0" algn="ctr" rtl="0">
                        <a:lnSpc>
                          <a:spcPct val="100000"/>
                        </a:lnSpc>
                        <a:spcBef>
                          <a:spcPts val="0"/>
                        </a:spcBef>
                        <a:spcAft>
                          <a:spcPts val="0"/>
                        </a:spcAft>
                        <a:buClr>
                          <a:srgbClr val="000000"/>
                        </a:buClr>
                        <a:buSzPts val="2800"/>
                        <a:buFont typeface="Arial"/>
                        <a:buNone/>
                      </a:pPr>
                      <a:r>
                        <a:rPr lang="en-US" sz="2800" b="0" u="none" strike="noStrike" cap="none">
                          <a:latin typeface="Amatic SC"/>
                          <a:ea typeface="Amatic SC"/>
                          <a:cs typeface="Amatic SC"/>
                          <a:sym typeface="Amatic SC"/>
                        </a:rPr>
                        <a:t> Reading </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0" i="0" u="none" strike="noStrike" cap="none">
                          <a:solidFill>
                            <a:schemeClr val="dk1"/>
                          </a:solidFill>
                          <a:latin typeface="Calibri"/>
                          <a:ea typeface="Calibri"/>
                          <a:cs typeface="Calibri"/>
                          <a:sym typeface="Calibri"/>
                        </a:rPr>
                        <a:t>Children will be working in different groups for Read Write Inc. </a:t>
                      </a:r>
                      <a:endParaRPr sz="8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6">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t>It is crucial for children to develop </a:t>
                      </a:r>
                      <a:r>
                        <a:rPr lang="en-US" sz="800" b="1" u="none" strike="noStrike" cap="none"/>
                        <a:t>a life-long love of reading</a:t>
                      </a:r>
                      <a:r>
                        <a:rPr lang="en-US" sz="800" u="none" strike="noStrike" cap="none"/>
                        <a:t>. Reading consists of two dimensions: </a:t>
                      </a:r>
                      <a:r>
                        <a:rPr lang="en-US" sz="800" b="1" u="none" strike="noStrike" cap="none"/>
                        <a:t>language comprehension and word reading</a:t>
                      </a:r>
                      <a:r>
                        <a:rPr lang="en-US" sz="800" u="none" strike="noStrike" cap="none"/>
                        <a:t>. Language comprehension (necessary for both reading and writing) starts from birth. It only develops when adults talk with children about the world around them and the books (stories and non-fiction) they read with them, and </a:t>
                      </a:r>
                      <a:r>
                        <a:rPr lang="en-US" sz="800" b="1" u="none" strike="noStrike" cap="none"/>
                        <a:t>enjoy rhymes, poems and songs together</a:t>
                      </a:r>
                      <a:r>
                        <a:rPr lang="en-US" sz="800" u="none" strike="noStrike" cap="none"/>
                        <a:t>. Skilled word reading, taught later, involves both the speedy working out of the pronunciation of unfamiliar printed words (</a:t>
                      </a:r>
                      <a:r>
                        <a:rPr lang="en-US" sz="800" b="1" u="none" strike="noStrike" cap="none"/>
                        <a:t>decoding)</a:t>
                      </a:r>
                      <a:r>
                        <a:rPr lang="en-US" sz="800" u="none" strike="noStrike" cap="none"/>
                        <a:t> and the </a:t>
                      </a:r>
                      <a:r>
                        <a:rPr lang="en-US" sz="800" b="1" u="none" strike="noStrike" cap="none"/>
                        <a:t>speedy recognition of familiar printed words. </a:t>
                      </a:r>
                      <a:r>
                        <a:rPr lang="en-US" sz="800" u="none" strike="noStrike" cap="none"/>
                        <a:t>Writing involves</a:t>
                      </a:r>
                      <a:r>
                        <a:rPr lang="en-US" sz="800" b="1" u="none" strike="noStrike" cap="none"/>
                        <a:t> transcription </a:t>
                      </a:r>
                      <a:r>
                        <a:rPr lang="en-US" sz="800" u="none" strike="noStrike" cap="none"/>
                        <a:t>(spelling and handwriting) and composition (articulating ideas and structuring them in speech, before writing)</a:t>
                      </a:r>
                      <a:endParaRPr sz="8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556300">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solidFill>
                            <a:schemeClr val="dk1"/>
                          </a:solidFill>
                        </a:rPr>
                        <a:t>Joining in with rhymes and showing an interest in stories with repeated refrains.  </a:t>
                      </a:r>
                      <a:r>
                        <a:rPr lang="en-US" sz="800" u="none" strike="noStrike" cap="none" dirty="0" smtClean="0">
                          <a:solidFill>
                            <a:schemeClr val="dk1"/>
                          </a:solidFill>
                        </a:rPr>
                        <a:t>Environmental</a:t>
                      </a:r>
                      <a:r>
                        <a:rPr lang="en-US" sz="800" u="none" strike="noStrike" cap="none" baseline="0" dirty="0" smtClean="0">
                          <a:solidFill>
                            <a:schemeClr val="dk1"/>
                          </a:solidFill>
                        </a:rPr>
                        <a:t> </a:t>
                      </a:r>
                      <a:r>
                        <a:rPr lang="en-US" sz="800" u="none" strike="noStrike" cap="none" dirty="0" smtClean="0">
                          <a:solidFill>
                            <a:schemeClr val="dk1"/>
                          </a:solidFill>
                        </a:rPr>
                        <a:t>print</a:t>
                      </a:r>
                      <a:r>
                        <a:rPr lang="en-US" sz="800" u="none" strike="noStrike" cap="none" dirty="0">
                          <a:solidFill>
                            <a:schemeClr val="dk1"/>
                          </a:solidFill>
                        </a:rPr>
                        <a:t>. Having a </a:t>
                      </a:r>
                      <a:r>
                        <a:rPr lang="en-US" sz="800" u="none" strike="noStrike" cap="none" dirty="0" err="1">
                          <a:solidFill>
                            <a:schemeClr val="dk1"/>
                          </a:solidFill>
                        </a:rPr>
                        <a:t>favourite</a:t>
                      </a:r>
                      <a:r>
                        <a:rPr lang="en-US" sz="800" u="none" strike="noStrike" cap="none" dirty="0">
                          <a:solidFill>
                            <a:schemeClr val="dk1"/>
                          </a:solidFill>
                        </a:rPr>
                        <a:t> story/rhyme. </a:t>
                      </a:r>
                      <a:r>
                        <a:rPr lang="en-US" sz="800" u="none" strike="noStrike" cap="none" dirty="0"/>
                        <a:t>Understand the five key concepts about print: - print has meaning - print can have different purposes - we read English text from left to right and from top to bottom - the names of the different parts of a book</a:t>
                      </a:r>
                      <a:endParaRPr sz="800" u="none" strike="noStrike" cap="none" dirty="0">
                        <a:solidFill>
                          <a:schemeClr val="dk1"/>
                        </a:solidFill>
                      </a:endParaRPr>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a:solidFill>
                            <a:schemeClr val="dk1"/>
                          </a:solidFill>
                        </a:rPr>
                        <a:t>Sequencing familiar stories through the use of pictures to tell the story. </a:t>
                      </a:r>
                      <a:r>
                        <a:rPr lang="en-US" sz="800" u="none" strike="noStrike" cap="none" dirty="0" err="1">
                          <a:solidFill>
                            <a:schemeClr val="dk1"/>
                          </a:solidFill>
                        </a:rPr>
                        <a:t>Recognising</a:t>
                      </a:r>
                      <a:r>
                        <a:rPr lang="en-US" sz="800" u="none" strike="noStrike" cap="none" dirty="0">
                          <a:solidFill>
                            <a:schemeClr val="dk1"/>
                          </a:solidFill>
                        </a:rPr>
                        <a:t> initial sounds. Name writing activities. </a:t>
                      </a:r>
                      <a:r>
                        <a:rPr lang="en-US" sz="800" u="none" strike="noStrike" cap="none" dirty="0"/>
                        <a:t>Engage in extended conversations about stories, learning new vocabulary</a:t>
                      </a:r>
                      <a:r>
                        <a:rPr lang="en-US" sz="800" u="none" strike="noStrike" cap="none" dirty="0" smtClean="0"/>
                        <a:t>.</a:t>
                      </a:r>
                    </a:p>
                    <a:p>
                      <a:pPr marL="0" marR="0" lvl="0" indent="0" algn="ctr" rtl="0">
                        <a:lnSpc>
                          <a:spcPct val="100000"/>
                        </a:lnSpc>
                        <a:spcBef>
                          <a:spcPts val="0"/>
                        </a:spcBef>
                        <a:spcAft>
                          <a:spcPts val="0"/>
                        </a:spcAft>
                        <a:buClr>
                          <a:srgbClr val="000000"/>
                        </a:buClr>
                        <a:buSzPts val="800"/>
                        <a:buFont typeface="Arial"/>
                        <a:buNone/>
                      </a:pPr>
                      <a:endParaRPr lang="en-US" sz="80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smtClean="0">
                          <a:solidFill>
                            <a:schemeClr val="dk1"/>
                          </a:solidFill>
                          <a:latin typeface="Calibri"/>
                          <a:ea typeface="Calibri"/>
                          <a:cs typeface="Calibri"/>
                          <a:sym typeface="Calibri"/>
                        </a:rPr>
                        <a:t>Owl Babies</a:t>
                      </a:r>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smtClean="0">
                          <a:solidFill>
                            <a:schemeClr val="dk1"/>
                          </a:solidFill>
                          <a:latin typeface="Calibri"/>
                          <a:ea typeface="Calibri"/>
                          <a:cs typeface="Calibri"/>
                          <a:sym typeface="Calibri"/>
                        </a:rPr>
                        <a:t>Dogger</a:t>
                      </a:r>
                    </a:p>
                    <a:p>
                      <a:pPr marL="0" marR="0" lvl="0" indent="0" algn="ctr" rtl="0">
                        <a:lnSpc>
                          <a:spcPct val="100000"/>
                        </a:lnSpc>
                        <a:spcBef>
                          <a:spcPts val="0"/>
                        </a:spcBef>
                        <a:spcAft>
                          <a:spcPts val="0"/>
                        </a:spcAft>
                        <a:buClr>
                          <a:srgbClr val="000000"/>
                        </a:buClr>
                        <a:buSzPts val="800"/>
                        <a:buFont typeface="Arial"/>
                        <a:buNone/>
                      </a:pPr>
                      <a:r>
                        <a:rPr lang="en-US" sz="800" u="none" strike="noStrike" cap="none" dirty="0" smtClean="0">
                          <a:solidFill>
                            <a:schemeClr val="dk1"/>
                          </a:solidFill>
                          <a:latin typeface="Calibri"/>
                          <a:ea typeface="Calibri"/>
                          <a:cs typeface="Calibri"/>
                          <a:sym typeface="Calibri"/>
                        </a:rPr>
                        <a:t>Bedtime</a:t>
                      </a:r>
                      <a:r>
                        <a:rPr lang="en-US" sz="800" u="none" strike="noStrike" cap="none" baseline="0" dirty="0" smtClean="0">
                          <a:solidFill>
                            <a:schemeClr val="dk1"/>
                          </a:solidFill>
                          <a:latin typeface="Calibri"/>
                          <a:ea typeface="Calibri"/>
                          <a:cs typeface="Calibri"/>
                          <a:sym typeface="Calibri"/>
                        </a:rPr>
                        <a:t> March Past</a:t>
                      </a:r>
                      <a:endParaRPr sz="800" u="none" strike="noStrike" cap="none" dirty="0">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Sequence story – use vocabulary of beginning, middle and end. </a:t>
                      </a:r>
                      <a:endParaRPr sz="14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Blend sounds into words, so that they can read short words made up of known letter– sound correspondences.</a:t>
                      </a:r>
                      <a:endParaRPr sz="14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Enjoys an increasing range of </a:t>
                      </a:r>
                      <a:r>
                        <a:rPr lang="en-US" sz="800" u="none" strike="noStrike" cap="none" dirty="0" smtClean="0"/>
                        <a:t>books</a:t>
                      </a:r>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smtClean="0"/>
                        <a:t>T4W</a:t>
                      </a:r>
                      <a:endParaRPr sz="14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Helicopter Stories.</a:t>
                      </a:r>
                      <a:endParaRPr sz="8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Tales </a:t>
                      </a:r>
                      <a:r>
                        <a:rPr lang="en-US" sz="800" u="none" strike="noStrike" cap="none" dirty="0" smtClean="0"/>
                        <a:t>Toolkit</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Perfectly</a:t>
                      </a:r>
                      <a:r>
                        <a:rPr lang="en-US" sz="800" u="none" strike="noStrike" cap="none" baseline="0" dirty="0" smtClean="0">
                          <a:solidFill>
                            <a:schemeClr val="dk1"/>
                          </a:solidFill>
                          <a:latin typeface="Calibri"/>
                          <a:ea typeface="Calibri"/>
                          <a:cs typeface="Calibri"/>
                          <a:sym typeface="Calibri"/>
                        </a:rPr>
                        <a:t> Norman</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baseline="0" dirty="0" err="1" smtClean="0">
                          <a:solidFill>
                            <a:schemeClr val="dk1"/>
                          </a:solidFill>
                          <a:latin typeface="Calibri"/>
                          <a:ea typeface="Calibri"/>
                          <a:cs typeface="Calibri"/>
                          <a:sym typeface="Calibri"/>
                        </a:rPr>
                        <a:t>Supertato</a:t>
                      </a:r>
                      <a:endParaRPr lang="en-US" sz="800" u="none" strike="noStrike" cap="none" baseline="0" dirty="0" smtClean="0">
                        <a:solidFill>
                          <a:schemeClr val="dk1"/>
                        </a:solidFill>
                        <a:latin typeface="Calibri"/>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baseline="0" dirty="0" smtClean="0">
                          <a:solidFill>
                            <a:schemeClr val="dk1"/>
                          </a:solidFill>
                          <a:latin typeface="Calibri"/>
                          <a:ea typeface="Calibri"/>
                          <a:cs typeface="Calibri"/>
                          <a:sym typeface="Calibri"/>
                        </a:rPr>
                        <a:t>One Snowy Night</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baseline="0" dirty="0" smtClean="0">
                          <a:solidFill>
                            <a:schemeClr val="dk1"/>
                          </a:solidFill>
                          <a:latin typeface="Calibri"/>
                          <a:ea typeface="Calibri"/>
                          <a:cs typeface="Calibri"/>
                          <a:sym typeface="Calibri"/>
                        </a:rPr>
                        <a:t>Cake-o-</a:t>
                      </a:r>
                      <a:r>
                        <a:rPr lang="en-US" sz="800" u="none" strike="noStrike" cap="none" baseline="0" dirty="0" err="1" smtClean="0">
                          <a:solidFill>
                            <a:schemeClr val="dk1"/>
                          </a:solidFill>
                          <a:latin typeface="Calibri"/>
                          <a:ea typeface="Calibri"/>
                          <a:cs typeface="Calibri"/>
                          <a:sym typeface="Calibri"/>
                        </a:rPr>
                        <a:t>saurus</a:t>
                      </a:r>
                      <a:endParaRPr lang="en-US" sz="800" u="none" strike="noStrike" cap="none" dirty="0" smtClean="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800"/>
                        <a:buFont typeface="Calibri"/>
                        <a:buNone/>
                      </a:pPr>
                      <a:endParaRPr sz="800" b="1"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rPr>
                        <a:t>Making up stories. Encourage children to record stories through picture drawing/mark making for LAs.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Read simple phrases and sentences made up of words with known letter–sound correspondences and, where necessary, a few exception words. Read a few common exception words matched to RWI. Make the books available for children to share at school and at home. All books are matched to the phonemes </a:t>
                      </a:r>
                      <a:r>
                        <a:rPr lang="en-US" sz="800" u="none" strike="noStrike" cap="none" dirty="0" smtClean="0"/>
                        <a:t>taught.</a:t>
                      </a:r>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smtClean="0"/>
                        <a:t>T4W</a:t>
                      </a:r>
                      <a:endParaRPr sz="1400" u="none" strike="noStrike" cap="none" dirty="0"/>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a:t>Helicopter stories.</a:t>
                      </a:r>
                      <a:endParaRPr sz="8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Tales </a:t>
                      </a:r>
                      <a:r>
                        <a:rPr lang="en-US" sz="800" u="none" strike="noStrike" cap="none" dirty="0" smtClean="0"/>
                        <a:t>Toolkit</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Six Dinner Sid</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Rainbow Fish</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Where am I?</a:t>
                      </a:r>
                    </a:p>
                    <a:p>
                      <a:pPr marL="0" marR="0" lvl="0" indent="0" algn="ctr" rtl="0">
                        <a:lnSpc>
                          <a:spcPct val="107000"/>
                        </a:lnSpc>
                        <a:spcBef>
                          <a:spcPts val="0"/>
                        </a:spcBef>
                        <a:spcAft>
                          <a:spcPts val="0"/>
                        </a:spcAft>
                        <a:buClr>
                          <a:schemeClr val="dk1"/>
                        </a:buClr>
                        <a:buSzPts val="800"/>
                        <a:buFont typeface="Calibri"/>
                        <a:buNone/>
                      </a:pP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800"/>
                        <a:buFont typeface="Arial"/>
                        <a:buNone/>
                      </a:pPr>
                      <a:endParaRPr sz="8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rPr>
                        <a:t>Information leaflets about animals in the garden/plants and growing. </a:t>
                      </a:r>
                      <a:endParaRPr sz="1400" u="none" strike="noStrike" cap="none" dirty="0"/>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a:t>Re-read books to build up their confidence in word reading, their fluency and their understanding and enjoyment. World Book Day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rPr>
                        <a:t>Timeline of how plants grow.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Uses vocabulary and forms of speech that are increasingly influenced by their experiences of books. </a:t>
                      </a:r>
                      <a:endParaRPr sz="1400" u="none" strike="noStrike" cap="none" dirty="0"/>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a:t>They develop their own narratives and explanations by connecting ideas or </a:t>
                      </a:r>
                      <a:r>
                        <a:rPr lang="en-US" sz="800" u="none" strike="noStrike" cap="none" dirty="0" smtClean="0"/>
                        <a:t>events</a:t>
                      </a:r>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smtClean="0"/>
                        <a:t>T4W</a:t>
                      </a:r>
                      <a:endParaRPr sz="1400" u="none" strike="noStrike" cap="none" dirty="0"/>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a:t>Helicopter stories.</a:t>
                      </a:r>
                      <a:endParaRPr sz="8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Tales </a:t>
                      </a:r>
                      <a:r>
                        <a:rPr lang="en-US" sz="800" u="none" strike="noStrike" cap="none" dirty="0" smtClean="0"/>
                        <a:t>Toolkit</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Billy’s Bucket</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Room on the Broom</a:t>
                      </a:r>
                    </a:p>
                    <a:p>
                      <a:pPr marL="0" marR="0" lvl="0" indent="0" algn="ctr" defTabSz="914400" rtl="0" eaLnBrk="1" fontAlgn="auto" latinLnBrk="0" hangingPunct="1">
                        <a:lnSpc>
                          <a:spcPct val="107000"/>
                        </a:lnSpc>
                        <a:spcBef>
                          <a:spcPts val="0"/>
                        </a:spcBef>
                        <a:spcAft>
                          <a:spcPts val="0"/>
                        </a:spcAft>
                        <a:buClr>
                          <a:schemeClr val="dk1"/>
                        </a:buClr>
                        <a:buSzPts val="800"/>
                        <a:buFont typeface="Calibri"/>
                        <a:buNone/>
                        <a:tabLst/>
                        <a:defRPr/>
                      </a:pPr>
                      <a:r>
                        <a:rPr lang="en-US" sz="800" u="none" strike="noStrike" cap="none" dirty="0" smtClean="0">
                          <a:solidFill>
                            <a:schemeClr val="dk1"/>
                          </a:solidFill>
                          <a:latin typeface="Calibri"/>
                          <a:ea typeface="Calibri"/>
                          <a:cs typeface="Calibri"/>
                          <a:sym typeface="Calibri"/>
                        </a:rPr>
                        <a:t>The Tiger</a:t>
                      </a:r>
                    </a:p>
                    <a:p>
                      <a:pPr marL="0" marR="0" lvl="0" indent="0" algn="ctr" rtl="0">
                        <a:lnSpc>
                          <a:spcPct val="107000"/>
                        </a:lnSpc>
                        <a:spcBef>
                          <a:spcPts val="0"/>
                        </a:spcBef>
                        <a:spcAft>
                          <a:spcPts val="0"/>
                        </a:spcAft>
                        <a:buClr>
                          <a:schemeClr val="dk1"/>
                        </a:buClr>
                        <a:buSzPts val="800"/>
                        <a:buFont typeface="Calibri"/>
                        <a:buNone/>
                      </a:pP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800"/>
                        <a:buFont typeface="Calibri"/>
                        <a:buNone/>
                      </a:pPr>
                      <a:endParaRPr sz="8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Stories from other cultures and traditions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Retell a story with actions and / or picture prompts as part of a group - Use story language when acting out a narrative. Rhyming words.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Parents reading stories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Can explain the main events of a story - Can draw pictures of characters/ event / setting in a story. May include labels, sentences or captions.</a:t>
                      </a: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Role play area – book characters </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err="1">
                          <a:solidFill>
                            <a:schemeClr val="dk1"/>
                          </a:solidFill>
                          <a:latin typeface="Calibri"/>
                          <a:ea typeface="Calibri"/>
                          <a:cs typeface="Calibri"/>
                          <a:sym typeface="Calibri"/>
                        </a:rPr>
                        <a:t>Pajamarama</a:t>
                      </a:r>
                      <a:r>
                        <a:rPr lang="en-US" sz="800" u="none" strike="noStrike" cap="none" dirty="0">
                          <a:solidFill>
                            <a:schemeClr val="dk1"/>
                          </a:solidFill>
                          <a:latin typeface="Calibri"/>
                          <a:ea typeface="Calibri"/>
                          <a:cs typeface="Calibri"/>
                          <a:sym typeface="Calibri"/>
                        </a:rPr>
                        <a:t> Day </a:t>
                      </a: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Helicopter stories.</a:t>
                      </a:r>
                      <a:endParaRPr sz="800" u="none" strike="noStrike" cap="none" dirty="0"/>
                    </a:p>
                    <a:p>
                      <a:pPr marL="0" marR="0" lvl="0" indent="0" algn="ctr" rtl="0">
                        <a:lnSpc>
                          <a:spcPct val="107000"/>
                        </a:lnSpc>
                        <a:spcBef>
                          <a:spcPts val="0"/>
                        </a:spcBef>
                        <a:spcAft>
                          <a:spcPts val="0"/>
                        </a:spcAft>
                        <a:buClr>
                          <a:schemeClr val="dk1"/>
                        </a:buClr>
                        <a:buSzPts val="800"/>
                        <a:buFont typeface="Calibri"/>
                        <a:buNone/>
                      </a:pPr>
                      <a:r>
                        <a:rPr lang="en-GB" sz="800" u="none" strike="noStrike" cap="none" dirty="0" smtClean="0">
                          <a:solidFill>
                            <a:schemeClr val="dk1"/>
                          </a:solidFill>
                          <a:latin typeface="Calibri"/>
                          <a:ea typeface="Calibri"/>
                          <a:cs typeface="Calibri"/>
                          <a:sym typeface="Calibri"/>
                        </a:rPr>
                        <a:t>T4W</a:t>
                      </a: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t>Tales </a:t>
                      </a:r>
                      <a:r>
                        <a:rPr lang="en-US" sz="800" u="none" strike="noStrike" cap="none" dirty="0" smtClean="0"/>
                        <a:t>Toolkit</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On the</a:t>
                      </a:r>
                      <a:r>
                        <a:rPr lang="en-US" sz="800" u="none" strike="noStrike" cap="none" baseline="0" dirty="0" smtClean="0">
                          <a:solidFill>
                            <a:schemeClr val="dk1"/>
                          </a:solidFill>
                          <a:latin typeface="Calibri"/>
                          <a:ea typeface="Calibri"/>
                          <a:cs typeface="Calibri"/>
                          <a:sym typeface="Calibri"/>
                        </a:rPr>
                        <a:t> </a:t>
                      </a:r>
                      <a:r>
                        <a:rPr lang="en-US" sz="800" u="none" strike="noStrike" cap="none" dirty="0" smtClean="0">
                          <a:solidFill>
                            <a:schemeClr val="dk1"/>
                          </a:solidFill>
                          <a:latin typeface="Calibri"/>
                          <a:ea typeface="Calibri"/>
                          <a:cs typeface="Calibri"/>
                          <a:sym typeface="Calibri"/>
                        </a:rPr>
                        <a:t>way home</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Where the Wild Things Are</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Oh, Oh the story man</a:t>
                      </a:r>
                    </a:p>
                    <a:p>
                      <a:pPr marL="0" marR="0" lvl="0" indent="0" algn="ctr" rtl="0">
                        <a:lnSpc>
                          <a:spcPct val="107000"/>
                        </a:lnSpc>
                        <a:spcBef>
                          <a:spcPts val="0"/>
                        </a:spcBef>
                        <a:spcAft>
                          <a:spcPts val="0"/>
                        </a:spcAft>
                        <a:buClr>
                          <a:srgbClr val="000000"/>
                        </a:buClr>
                        <a:buSzPts val="800"/>
                        <a:buFont typeface="Arial"/>
                        <a:buNone/>
                      </a:pPr>
                      <a:endParaRPr sz="80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t>Can draw pictures of characters/ event / setting in a story</a:t>
                      </a: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Listen to stories, accurately anticipating key events &amp; respond to what they hear with relevant comments, questions and reactions.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Make predictions</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Beginning to understand that a non-fiction is a non-story- it gives information instead. Fiction means story. - Can point to front cover, back cover, spine, blurb, illustration, illustrator, author and title.</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Sort books into categories. </a:t>
                      </a:r>
                      <a:endParaRPr lang="en-US" sz="800" u="none" strike="noStrike" cap="none" dirty="0" smtClean="0">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smtClean="0">
                          <a:solidFill>
                            <a:schemeClr val="dk1"/>
                          </a:solidFill>
                          <a:latin typeface="Calibri"/>
                          <a:ea typeface="Calibri"/>
                          <a:cs typeface="Calibri"/>
                          <a:sym typeface="Calibri"/>
                        </a:rPr>
                        <a:t>T4W</a:t>
                      </a: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800"/>
                        <a:buFont typeface="Calibri"/>
                        <a:buNone/>
                      </a:pPr>
                      <a:r>
                        <a:rPr lang="en-US" sz="800" u="none" strike="noStrike" cap="none" dirty="0"/>
                        <a:t>Helicopter stories.</a:t>
                      </a:r>
                      <a:endParaRPr sz="800" u="none" strike="noStrike" cap="none" dirty="0"/>
                    </a:p>
                    <a:p>
                      <a:pPr marL="0" marR="0" lvl="0" indent="0" algn="ctr" rtl="0">
                        <a:lnSpc>
                          <a:spcPct val="107000"/>
                        </a:lnSpc>
                        <a:spcBef>
                          <a:spcPts val="0"/>
                        </a:spcBef>
                        <a:spcAft>
                          <a:spcPts val="0"/>
                        </a:spcAft>
                        <a:buClr>
                          <a:schemeClr val="dk1"/>
                        </a:buClr>
                        <a:buSzPts val="800"/>
                        <a:buFont typeface="Calibri"/>
                        <a:buNone/>
                      </a:pPr>
                      <a:r>
                        <a:rPr lang="en-US" sz="800" u="none" strike="noStrike" cap="none" dirty="0"/>
                        <a:t>Tales Toolkit</a:t>
                      </a:r>
                      <a:endParaRPr sz="800" u="none" strike="noStrike" cap="none" dirty="0">
                        <a:solidFill>
                          <a:schemeClr val="dk1"/>
                        </a:solidFill>
                        <a:latin typeface="Calibri"/>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Texts to develop comprehension:</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dirty="0" smtClean="0">
                          <a:solidFill>
                            <a:schemeClr val="dk1"/>
                          </a:solidFill>
                          <a:latin typeface="Calibri"/>
                          <a:ea typeface="Calibri"/>
                          <a:cs typeface="Calibri"/>
                          <a:sym typeface="Calibri"/>
                        </a:rPr>
                        <a:t>Farmer</a:t>
                      </a:r>
                      <a:r>
                        <a:rPr lang="en-US" sz="800" u="none" strike="noStrike" cap="none" baseline="0" dirty="0" smtClean="0">
                          <a:solidFill>
                            <a:schemeClr val="dk1"/>
                          </a:solidFill>
                          <a:latin typeface="Calibri"/>
                          <a:ea typeface="Calibri"/>
                          <a:cs typeface="Calibri"/>
                          <a:sym typeface="Calibri"/>
                        </a:rPr>
                        <a:t> Duck</a:t>
                      </a: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baseline="0" dirty="0" err="1" smtClean="0">
                          <a:solidFill>
                            <a:schemeClr val="dk1"/>
                          </a:solidFill>
                          <a:latin typeface="Calibri"/>
                          <a:ea typeface="Calibri"/>
                          <a:cs typeface="Calibri"/>
                          <a:sym typeface="Calibri"/>
                        </a:rPr>
                        <a:t>Tiddler</a:t>
                      </a:r>
                      <a:endParaRPr lang="en-US" sz="800" u="none" strike="noStrike" cap="none" baseline="0" dirty="0" smtClean="0">
                        <a:solidFill>
                          <a:schemeClr val="dk1"/>
                        </a:solidFill>
                        <a:latin typeface="Calibri"/>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rgbClr val="000000"/>
                        </a:buClr>
                        <a:buSzPts val="800"/>
                        <a:buFont typeface="Arial"/>
                        <a:buNone/>
                        <a:tabLst/>
                        <a:defRPr/>
                      </a:pPr>
                      <a:r>
                        <a:rPr lang="en-US" sz="800" u="none" strike="noStrike" cap="none" baseline="0" dirty="0" smtClean="0">
                          <a:solidFill>
                            <a:schemeClr val="dk1"/>
                          </a:solidFill>
                          <a:latin typeface="Calibri"/>
                          <a:ea typeface="Calibri"/>
                          <a:cs typeface="Calibri"/>
                          <a:sym typeface="Calibri"/>
                        </a:rPr>
                        <a:t>Zanzibar</a:t>
                      </a:r>
                      <a:endParaRPr lang="en-US" sz="800" u="none" strike="noStrike" cap="none" dirty="0" smtClean="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800"/>
                        <a:buFont typeface="Arial"/>
                        <a:buNone/>
                      </a:pPr>
                      <a:endParaRPr sz="80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r h="1757275">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Phonic Sounds: </a:t>
                      </a:r>
                      <a:r>
                        <a:rPr lang="en-US" sz="800" u="none" strike="noStrike" cap="none">
                          <a:solidFill>
                            <a:schemeClr val="dk1"/>
                          </a:solidFill>
                          <a:latin typeface="Calibri"/>
                          <a:ea typeface="Calibri"/>
                          <a:cs typeface="Calibri"/>
                          <a:sym typeface="Calibri"/>
                        </a:rPr>
                        <a:t>RWI Set 1 whole class</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Reading: </a:t>
                      </a:r>
                      <a:r>
                        <a:rPr lang="en-US" sz="800" u="none" strike="noStrike" cap="none">
                          <a:solidFill>
                            <a:schemeClr val="dk1"/>
                          </a:solidFill>
                          <a:latin typeface="Calibri"/>
                          <a:ea typeface="Calibri"/>
                          <a:cs typeface="Calibri"/>
                          <a:sym typeface="Calibri"/>
                        </a:rPr>
                        <a:t>Initial sounds, oral blending, CVC sounds, reciting known stories, listening to stories with attention and recall.</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solidFill>
                            <a:schemeClr val="dk1"/>
                          </a:solidFill>
                        </a:rPr>
                        <a:t>Help children to read the sounds speedily. This will make sound-blending easier</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Listen to children read aloud, ensuring books are consistent with their developing phonic knowledge</a:t>
                      </a:r>
                      <a:endParaRPr sz="800"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Phonic Sounds: </a:t>
                      </a:r>
                      <a:r>
                        <a:rPr lang="en-US" sz="800" u="none" strike="noStrike" cap="none">
                          <a:solidFill>
                            <a:schemeClr val="dk1"/>
                          </a:solidFill>
                          <a:latin typeface="Calibri"/>
                          <a:ea typeface="Calibri"/>
                          <a:cs typeface="Calibri"/>
                          <a:sym typeface="Calibri"/>
                        </a:rPr>
                        <a:t>RWI </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Differentiated groups</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Reading: </a:t>
                      </a:r>
                      <a:r>
                        <a:rPr lang="en-US" sz="800" u="none" strike="noStrike" cap="none">
                          <a:solidFill>
                            <a:schemeClr val="dk1"/>
                          </a:solidFill>
                          <a:latin typeface="Calibri"/>
                          <a:ea typeface="Calibri"/>
                          <a:cs typeface="Calibri"/>
                          <a:sym typeface="Calibri"/>
                        </a:rPr>
                        <a:t>Blending CVC sounds, rhyming, alliteration, knows that print is read from left to right. Spotting diagraphs in words. </a:t>
                      </a:r>
                      <a:endParaRPr sz="1400" u="none" strike="noStrike" cap="none"/>
                    </a:p>
                    <a:p>
                      <a:pPr marL="0" marR="0" lvl="0" indent="0" algn="ctr" rtl="0">
                        <a:lnSpc>
                          <a:spcPct val="107000"/>
                        </a:lnSpc>
                        <a:spcBef>
                          <a:spcPts val="800"/>
                        </a:spcBef>
                        <a:spcAft>
                          <a:spcPts val="0"/>
                        </a:spcAft>
                        <a:buClr>
                          <a:srgbClr val="000000"/>
                        </a:buClr>
                        <a:buSzPts val="800"/>
                        <a:buFont typeface="Arial"/>
                        <a:buNone/>
                      </a:pPr>
                      <a:r>
                        <a:rPr lang="en-US" sz="800" u="none" strike="noStrike" cap="none"/>
                        <a:t>Show children how to touch each finger as they say each sound. For exception words such as ‘the’ and ‘said’, help children identify the sound that is tricky to spell. </a:t>
                      </a:r>
                      <a:endParaRPr sz="8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Phonic Sounds: </a:t>
                      </a:r>
                      <a:r>
                        <a:rPr lang="en-US" sz="800" u="none" strike="noStrike" cap="none">
                          <a:solidFill>
                            <a:schemeClr val="dk1"/>
                          </a:solidFill>
                          <a:latin typeface="Calibri"/>
                          <a:ea typeface="Calibri"/>
                          <a:cs typeface="Calibri"/>
                          <a:sym typeface="Calibri"/>
                        </a:rPr>
                        <a:t>RWI </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Differentiated groups / Ditties </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Reading: </a:t>
                      </a:r>
                      <a:r>
                        <a:rPr lang="en-US" sz="800" u="none" strike="noStrike" cap="none">
                          <a:solidFill>
                            <a:schemeClr val="dk1"/>
                          </a:solidFill>
                          <a:latin typeface="Calibri"/>
                          <a:ea typeface="Calibri"/>
                          <a:cs typeface="Calibri"/>
                          <a:sym typeface="Calibri"/>
                        </a:rPr>
                        <a:t>Rhyming strings, common theme in traditional tales, identifying characters and settings.</a:t>
                      </a:r>
                      <a:endParaRPr sz="1400" u="none" strike="noStrike" cap="none"/>
                    </a:p>
                    <a:p>
                      <a:pPr marL="0" marR="0" lvl="0" indent="0" algn="ctr" rtl="0">
                        <a:lnSpc>
                          <a:spcPct val="107000"/>
                        </a:lnSpc>
                        <a:spcBef>
                          <a:spcPts val="800"/>
                        </a:spcBef>
                        <a:spcAft>
                          <a:spcPts val="0"/>
                        </a:spcAft>
                        <a:buClr>
                          <a:srgbClr val="000000"/>
                        </a:buClr>
                        <a:buSzPts val="800"/>
                        <a:buFont typeface="Arial"/>
                        <a:buNone/>
                      </a:pPr>
                      <a:r>
                        <a:rPr lang="en-US" sz="800" u="none" strike="noStrike" cap="none"/>
                        <a:t>Help children to become familiar with letter groups, such as ‘th’, ‘sh’, ‘ch’, ‘ee’ ‘or’ ‘igh’. Provide opportunities for children to read words containing familiar letter groups: ‘that’, ‘shop’, ‘chin’, ‘feet’, ‘storm’, ‘night’. </a:t>
                      </a:r>
                      <a:endParaRPr sz="8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Phonic Sounds: </a:t>
                      </a:r>
                      <a:r>
                        <a:rPr lang="en-US" sz="800" u="none" strike="noStrike" cap="none">
                          <a:solidFill>
                            <a:schemeClr val="dk1"/>
                          </a:solidFill>
                          <a:latin typeface="Calibri"/>
                          <a:ea typeface="Calibri"/>
                          <a:cs typeface="Calibri"/>
                          <a:sym typeface="Calibri"/>
                        </a:rPr>
                        <a:t>RWI </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u="none" strike="noStrike" cap="none">
                          <a:solidFill>
                            <a:schemeClr val="dk1"/>
                          </a:solidFill>
                          <a:latin typeface="Calibri"/>
                          <a:ea typeface="Calibri"/>
                          <a:cs typeface="Calibri"/>
                          <a:sym typeface="Calibri"/>
                        </a:rPr>
                        <a:t>Differentiated groups </a:t>
                      </a:r>
                      <a:endParaRPr sz="1400" u="none" strike="noStrike" cap="none"/>
                    </a:p>
                    <a:p>
                      <a:pPr marL="0" marR="0" lvl="0" indent="0" algn="ctr" rtl="0">
                        <a:lnSpc>
                          <a:spcPct val="107000"/>
                        </a:lnSpc>
                        <a:spcBef>
                          <a:spcPts val="0"/>
                        </a:spcBef>
                        <a:spcAft>
                          <a:spcPts val="0"/>
                        </a:spcAft>
                        <a:buClr>
                          <a:srgbClr val="000000"/>
                        </a:buClr>
                        <a:buSzPts val="800"/>
                        <a:buFont typeface="Arial"/>
                        <a:buNone/>
                      </a:pPr>
                      <a:r>
                        <a:rPr lang="en-US" sz="800" b="1" u="none" strike="noStrike" cap="none">
                          <a:solidFill>
                            <a:schemeClr val="dk1"/>
                          </a:solidFill>
                          <a:latin typeface="Calibri"/>
                          <a:ea typeface="Calibri"/>
                          <a:cs typeface="Calibri"/>
                          <a:sym typeface="Calibri"/>
                        </a:rPr>
                        <a:t>Reading: </a:t>
                      </a:r>
                      <a:r>
                        <a:rPr lang="en-US" sz="800" u="none" strike="noStrike" cap="none">
                          <a:solidFill>
                            <a:schemeClr val="dk1"/>
                          </a:solidFill>
                          <a:latin typeface="Calibri"/>
                          <a:ea typeface="Calibri"/>
                          <a:cs typeface="Calibri"/>
                          <a:sym typeface="Calibri"/>
                        </a:rPr>
                        <a:t>Story structure-beginning, middle, end. Innovating and retelling stories to an audience, non-fiction books.</a:t>
                      </a:r>
                      <a:endParaRPr sz="1400" u="none" strike="noStrike" cap="none"/>
                    </a:p>
                    <a:p>
                      <a:pPr marL="0" marR="0" lvl="0" indent="0" algn="ctr" rtl="0">
                        <a:lnSpc>
                          <a:spcPct val="107000"/>
                        </a:lnSpc>
                        <a:spcBef>
                          <a:spcPts val="800"/>
                        </a:spcBef>
                        <a:spcAft>
                          <a:spcPts val="0"/>
                        </a:spcAft>
                        <a:buClr>
                          <a:srgbClr val="000000"/>
                        </a:buClr>
                        <a:buSzPts val="800"/>
                        <a:buFont typeface="Arial"/>
                        <a:buNone/>
                      </a:pPr>
                      <a:r>
                        <a:rPr lang="en-US" sz="800" u="none" strike="noStrike" cap="none"/>
                        <a:t>Listen to children read some longer words made up of letter-sound correspondences they know: ‘rabbit’, ‘himself’, ‘jumping’. </a:t>
                      </a:r>
                      <a:endParaRPr sz="800" u="none" strike="noStrike" cap="none">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800"/>
                        <a:buFont typeface="Calibri"/>
                        <a:buNone/>
                      </a:pPr>
                      <a:r>
                        <a:rPr lang="en-US" sz="800" u="none" strike="noStrike" cap="none"/>
                        <a:t>Children should not be required to use other strategies to work out words. </a:t>
                      </a:r>
                      <a:endParaRPr sz="8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b="1" u="none" strike="noStrike" cap="none" dirty="0">
                          <a:solidFill>
                            <a:schemeClr val="dk1"/>
                          </a:solidFill>
                          <a:latin typeface="Calibri"/>
                          <a:ea typeface="Calibri"/>
                          <a:cs typeface="Calibri"/>
                          <a:sym typeface="Calibri"/>
                        </a:rPr>
                        <a:t>Phonic Sounds: </a:t>
                      </a:r>
                      <a:r>
                        <a:rPr lang="en-US" sz="800" u="none" strike="noStrike" cap="none" dirty="0">
                          <a:solidFill>
                            <a:schemeClr val="dk1"/>
                          </a:solidFill>
                          <a:latin typeface="Calibri"/>
                          <a:ea typeface="Calibri"/>
                          <a:cs typeface="Calibri"/>
                          <a:sym typeface="Calibri"/>
                        </a:rPr>
                        <a:t>RWI </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Differentiated groups: </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r>
                        <a:rPr lang="en-US" sz="800" b="1" u="none" strike="noStrike" cap="none" dirty="0">
                          <a:solidFill>
                            <a:schemeClr val="dk1"/>
                          </a:solidFill>
                          <a:latin typeface="Calibri"/>
                          <a:ea typeface="Calibri"/>
                          <a:cs typeface="Calibri"/>
                          <a:sym typeface="Calibri"/>
                        </a:rPr>
                        <a:t>Reading: </a:t>
                      </a:r>
                      <a:r>
                        <a:rPr lang="en-US" sz="800" u="none" strike="noStrike" cap="none" dirty="0">
                          <a:solidFill>
                            <a:schemeClr val="dk1"/>
                          </a:solidFill>
                          <a:latin typeface="Calibri"/>
                          <a:ea typeface="Calibri"/>
                          <a:cs typeface="Calibri"/>
                          <a:sym typeface="Calibri"/>
                        </a:rPr>
                        <a:t>Non-fiction texts, Internal </a:t>
                      </a:r>
                      <a:r>
                        <a:rPr lang="en-US" sz="800" u="none" strike="noStrike" cap="none" dirty="0" smtClean="0">
                          <a:solidFill>
                            <a:schemeClr val="dk1"/>
                          </a:solidFill>
                          <a:latin typeface="Calibri"/>
                          <a:ea typeface="Calibri"/>
                          <a:cs typeface="Calibri"/>
                          <a:sym typeface="Calibri"/>
                        </a:rPr>
                        <a:t>blending (Fred in your head), </a:t>
                      </a:r>
                      <a:r>
                        <a:rPr lang="en-US" sz="800" u="none" strike="noStrike" cap="none" dirty="0">
                          <a:solidFill>
                            <a:schemeClr val="dk1"/>
                          </a:solidFill>
                          <a:latin typeface="Calibri"/>
                          <a:ea typeface="Calibri"/>
                          <a:cs typeface="Calibri"/>
                          <a:sym typeface="Calibri"/>
                        </a:rPr>
                        <a:t>Naming letters of the alphabet. Distinguishing capital letters and lower case letters.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t>Note correspondences between letters and sounds that are unusual or that they have not yet been taught, such as ‘do’, ‘said’, ‘were’.</a:t>
                      </a:r>
                      <a:endParaRPr sz="14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7000"/>
                        </a:lnSpc>
                        <a:spcBef>
                          <a:spcPts val="0"/>
                        </a:spcBef>
                        <a:spcAft>
                          <a:spcPts val="0"/>
                        </a:spcAft>
                        <a:buClr>
                          <a:srgbClr val="000000"/>
                        </a:buClr>
                        <a:buSzPts val="800"/>
                        <a:buFont typeface="Arial"/>
                        <a:buNone/>
                      </a:pPr>
                      <a:r>
                        <a:rPr lang="en-US" sz="800" b="1" u="none" strike="noStrike" cap="none" dirty="0">
                          <a:solidFill>
                            <a:schemeClr val="dk1"/>
                          </a:solidFill>
                          <a:latin typeface="Calibri"/>
                          <a:ea typeface="Calibri"/>
                          <a:cs typeface="Calibri"/>
                          <a:sym typeface="Calibri"/>
                        </a:rPr>
                        <a:t>Phonic Sounds: </a:t>
                      </a:r>
                      <a:r>
                        <a:rPr lang="en-US" sz="800" u="none" strike="noStrike" cap="none" dirty="0">
                          <a:solidFill>
                            <a:schemeClr val="dk1"/>
                          </a:solidFill>
                          <a:latin typeface="Calibri"/>
                          <a:ea typeface="Calibri"/>
                          <a:cs typeface="Calibri"/>
                          <a:sym typeface="Calibri"/>
                        </a:rPr>
                        <a:t>RWI </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Differentiated groups</a:t>
                      </a:r>
                      <a:endParaRPr sz="1400" u="none" strike="noStrike" cap="none" dirty="0"/>
                    </a:p>
                    <a:p>
                      <a:pPr marL="0" marR="0" lvl="0" indent="0" algn="ctr" rtl="0">
                        <a:lnSpc>
                          <a:spcPct val="107000"/>
                        </a:lnSpc>
                        <a:spcBef>
                          <a:spcPts val="0"/>
                        </a:spcBef>
                        <a:spcAft>
                          <a:spcPts val="0"/>
                        </a:spcAft>
                        <a:buClr>
                          <a:srgbClr val="000000"/>
                        </a:buClr>
                        <a:buSzPts val="800"/>
                        <a:buFont typeface="Arial"/>
                        <a:buNone/>
                      </a:pP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800"/>
                        <a:buFont typeface="Arial"/>
                        <a:buNone/>
                      </a:pPr>
                      <a:r>
                        <a:rPr lang="en-US" sz="800" b="1" u="none" strike="noStrike" cap="none" dirty="0">
                          <a:solidFill>
                            <a:schemeClr val="dk1"/>
                          </a:solidFill>
                          <a:latin typeface="Calibri"/>
                          <a:ea typeface="Calibri"/>
                          <a:cs typeface="Calibri"/>
                          <a:sym typeface="Calibri"/>
                        </a:rPr>
                        <a:t>Reading: </a:t>
                      </a:r>
                      <a:r>
                        <a:rPr lang="en-US" sz="800" u="none" strike="noStrike" cap="none" dirty="0">
                          <a:solidFill>
                            <a:schemeClr val="dk1"/>
                          </a:solidFill>
                          <a:latin typeface="Calibri"/>
                          <a:ea typeface="Calibri"/>
                          <a:cs typeface="Calibri"/>
                          <a:sym typeface="Calibri"/>
                        </a:rPr>
                        <a:t>Reading simple sentences with fluency. Reading CVCC and CCVC words confidently.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End of term assessments</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r>
                        <a:rPr lang="en-US" sz="800" u="none" strike="noStrike" cap="none" dirty="0">
                          <a:solidFill>
                            <a:schemeClr val="dk1"/>
                          </a:solidFill>
                          <a:latin typeface="Calibri"/>
                          <a:ea typeface="Calibri"/>
                          <a:cs typeface="Calibri"/>
                          <a:sym typeface="Calibri"/>
                        </a:rPr>
                        <a:t>Transition work with Year 1 staff </a:t>
                      </a:r>
                      <a:endParaRPr sz="1400" u="none" strike="noStrike" cap="none" dirty="0"/>
                    </a:p>
                    <a:p>
                      <a:pPr marL="0" marR="0" lvl="0" indent="0" algn="ctr" rtl="0">
                        <a:lnSpc>
                          <a:spcPct val="107000"/>
                        </a:lnSpc>
                        <a:spcBef>
                          <a:spcPts val="800"/>
                        </a:spcBef>
                        <a:spcAft>
                          <a:spcPts val="0"/>
                        </a:spcAft>
                        <a:buClr>
                          <a:srgbClr val="000000"/>
                        </a:buClr>
                        <a:buSzPts val="800"/>
                        <a:buFont typeface="Arial"/>
                        <a:buNone/>
                      </a:pPr>
                      <a:endParaRPr sz="800" u="none" strike="noStrike" cap="none" dirty="0">
                        <a:solidFill>
                          <a:schemeClr val="dk1"/>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800"/>
                        <a:buFont typeface="Arial"/>
                        <a:buNone/>
                      </a:pPr>
                      <a:endParaRPr sz="80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4"/>
                  </a:ext>
                </a:extLst>
              </a:tr>
            </a:tbl>
          </a:graphicData>
        </a:graphic>
      </p:graphicFrame>
      <p:sp>
        <p:nvSpPr>
          <p:cNvPr id="144" name="Google Shape;144;p8"/>
          <p:cNvSpPr/>
          <p:nvPr/>
        </p:nvSpPr>
        <p:spPr>
          <a:xfrm>
            <a:off x="3379586" y="156394"/>
            <a:ext cx="501298" cy="50129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9"/>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50" name="Google Shape;150;p9"/>
          <p:cNvGraphicFramePr/>
          <p:nvPr>
            <p:extLst>
              <p:ext uri="{D42A27DB-BD31-4B8C-83A1-F6EECF244321}">
                <p14:modId xmlns:p14="http://schemas.microsoft.com/office/powerpoint/2010/main" val="4012102943"/>
              </p:ext>
            </p:extLst>
          </p:nvPr>
        </p:nvGraphicFramePr>
        <p:xfrm>
          <a:off x="366318" y="738067"/>
          <a:ext cx="11459350" cy="6772897"/>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637050">
                  <a:extLst>
                    <a:ext uri="{9D8B030D-6E8A-4147-A177-3AD203B41FA5}">
                      <a16:colId xmlns:a16="http://schemas.microsoft.com/office/drawing/2014/main" xmlns="" val="20006"/>
                    </a:ext>
                  </a:extLst>
                </a:gridCol>
              </a:tblGrid>
              <a:tr h="4078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Autumn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3600"/>
                        <a:buFont typeface="Amatic SC"/>
                        <a:buNone/>
                      </a:pPr>
                      <a:r>
                        <a:rPr lang="en-US" sz="3600" u="none" strike="noStrike" cap="none" dirty="0">
                          <a:solidFill>
                            <a:srgbClr val="7F7F7F"/>
                          </a:solidFill>
                          <a:latin typeface="Amatic SC"/>
                          <a:ea typeface="Amatic SC"/>
                          <a:cs typeface="Amatic SC"/>
                          <a:sym typeface="Amatic SC"/>
                        </a:rPr>
                        <a:t>Autumn 2</a:t>
                      </a:r>
                      <a:endParaRPr sz="3600" u="none" strike="noStrike" cap="none" dirty="0">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1978025">
                <a:tc>
                  <a:txBody>
                    <a:bodyPr/>
                    <a:lstStyle/>
                    <a:p>
                      <a:pPr marL="0" marR="0" lvl="0" indent="0" algn="ctr" rtl="0">
                        <a:lnSpc>
                          <a:spcPct val="100000"/>
                        </a:lnSpc>
                        <a:spcBef>
                          <a:spcPts val="0"/>
                        </a:spcBef>
                        <a:spcAft>
                          <a:spcPts val="0"/>
                        </a:spcAft>
                        <a:buClr>
                          <a:srgbClr val="000000"/>
                        </a:buClr>
                        <a:buSzPts val="3600"/>
                        <a:buFont typeface="Arial"/>
                        <a:buNone/>
                      </a:pPr>
                      <a:r>
                        <a:rPr lang="en-US" sz="3600" b="0" u="none" strike="noStrike" cap="none">
                          <a:latin typeface="Amatic SC"/>
                          <a:ea typeface="Amatic SC"/>
                          <a:cs typeface="Amatic SC"/>
                          <a:sym typeface="Amatic SC"/>
                        </a:rPr>
                        <a:t>Writing </a:t>
                      </a:r>
                      <a:endParaRPr sz="1400" u="none" strike="noStrike" cap="none"/>
                    </a:p>
                    <a:p>
                      <a:pPr marL="0" marR="0" lvl="0" indent="0" algn="ctr" rtl="0">
                        <a:lnSpc>
                          <a:spcPct val="100000"/>
                        </a:lnSpc>
                        <a:spcBef>
                          <a:spcPts val="0"/>
                        </a:spcBef>
                        <a:spcAft>
                          <a:spcPts val="0"/>
                        </a:spcAft>
                        <a:buClr>
                          <a:srgbClr val="000000"/>
                        </a:buClr>
                        <a:buSzPts val="3600"/>
                        <a:buFont typeface="Arial"/>
                        <a:buNone/>
                      </a:pPr>
                      <a:endParaRPr sz="36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800"/>
                        <a:buFont typeface="Arial"/>
                        <a:buNone/>
                      </a:pPr>
                      <a:r>
                        <a:rPr lang="en-US" sz="1800" b="0" u="none" strike="noStrike" cap="none">
                          <a:latin typeface="Amatic SC"/>
                          <a:ea typeface="Amatic SC"/>
                          <a:cs typeface="Amatic SC"/>
                          <a:sym typeface="Amatic SC"/>
                        </a:rPr>
                        <a:t>Texts may vary due to children’s interests </a:t>
                      </a:r>
                      <a:endParaRPr sz="1400" u="none" strike="noStrike" cap="none"/>
                    </a:p>
                    <a:p>
                      <a:pPr marL="0" marR="0" lvl="0" indent="0" algn="ctr" rtl="0">
                        <a:lnSpc>
                          <a:spcPct val="100000"/>
                        </a:lnSpc>
                        <a:spcBef>
                          <a:spcPts val="0"/>
                        </a:spcBef>
                        <a:spcAft>
                          <a:spcPts val="0"/>
                        </a:spcAft>
                        <a:buClr>
                          <a:srgbClr val="000000"/>
                        </a:buClr>
                        <a:buSzPts val="1800"/>
                        <a:buFont typeface="Arial"/>
                        <a:buNone/>
                      </a:pPr>
                      <a:endParaRPr sz="18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900"/>
                        <a:buFont typeface="Arial"/>
                        <a:buNone/>
                      </a:pPr>
                      <a:r>
                        <a:rPr lang="en-US" sz="900" u="none" strike="noStrike" cap="none">
                          <a:latin typeface="Calibri"/>
                          <a:ea typeface="Calibri"/>
                          <a:cs typeface="Calibri"/>
                          <a:sym typeface="Calibri"/>
                        </a:rPr>
                        <a:t>Only ask children to write sentences when they have sufficient knowledge of letter-sound correspondences.</a:t>
                      </a:r>
                      <a:endParaRPr sz="1400" u="none" strike="noStrike" cap="none"/>
                    </a:p>
                    <a:p>
                      <a:pPr marL="0" marR="0" lvl="0" indent="0" algn="ctr" rtl="0">
                        <a:lnSpc>
                          <a:spcPct val="100000"/>
                        </a:lnSpc>
                        <a:spcBef>
                          <a:spcPts val="0"/>
                        </a:spcBef>
                        <a:spcAft>
                          <a:spcPts val="0"/>
                        </a:spcAft>
                        <a:buClr>
                          <a:srgbClr val="000000"/>
                        </a:buClr>
                        <a:buSzPts val="900"/>
                        <a:buFont typeface="Arial"/>
                        <a:buNone/>
                      </a:pPr>
                      <a:r>
                        <a:rPr lang="en-US" sz="900" b="0" u="none" strike="noStrike" cap="none">
                          <a:latin typeface="Calibri"/>
                          <a:ea typeface="Calibri"/>
                          <a:cs typeface="Calibri"/>
                          <a:sym typeface="Calibri"/>
                        </a:rPr>
                        <a:t>Daily writing in RWI phonics lessons</a:t>
                      </a:r>
                      <a:endParaRPr sz="900" b="0"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0000"/>
                        </a:lnSpc>
                        <a:spcBef>
                          <a:spcPts val="0"/>
                        </a:spcBef>
                        <a:spcAft>
                          <a:spcPts val="0"/>
                        </a:spcAft>
                        <a:buClr>
                          <a:schemeClr val="dk1"/>
                        </a:buClr>
                        <a:buSzPts val="1100"/>
                        <a:buFont typeface="Calibri"/>
                        <a:buNone/>
                      </a:pPr>
                      <a:r>
                        <a:rPr lang="en-GB" sz="1100" u="none" strike="noStrike" cap="none" dirty="0" smtClean="0">
                          <a:solidFill>
                            <a:schemeClr val="dk1"/>
                          </a:solidFill>
                          <a:latin typeface="Calibri"/>
                          <a:ea typeface="Calibri"/>
                          <a:cs typeface="Calibri"/>
                          <a:sym typeface="Calibri"/>
                        </a:rPr>
                        <a:t>The Colour</a:t>
                      </a:r>
                      <a:r>
                        <a:rPr lang="en-GB" sz="1100" u="none" strike="noStrike" cap="none" baseline="0" dirty="0" smtClean="0">
                          <a:solidFill>
                            <a:schemeClr val="dk1"/>
                          </a:solidFill>
                          <a:latin typeface="Calibri"/>
                          <a:ea typeface="Calibri"/>
                          <a:cs typeface="Calibri"/>
                          <a:sym typeface="Calibri"/>
                        </a:rPr>
                        <a:t> Monster</a:t>
                      </a:r>
                    </a:p>
                    <a:p>
                      <a:pPr marL="0" marR="0" lvl="0" indent="0" algn="ctr" rtl="0">
                        <a:lnSpc>
                          <a:spcPct val="100000"/>
                        </a:lnSpc>
                        <a:spcBef>
                          <a:spcPts val="0"/>
                        </a:spcBef>
                        <a:spcAft>
                          <a:spcPts val="0"/>
                        </a:spcAft>
                        <a:buClr>
                          <a:schemeClr val="dk1"/>
                        </a:buClr>
                        <a:buSzPts val="1100"/>
                        <a:buFont typeface="Calibri"/>
                        <a:buNone/>
                      </a:pPr>
                      <a:r>
                        <a:rPr lang="en-GB" sz="1100" u="none" strike="noStrike" cap="none" baseline="0" dirty="0" smtClean="0">
                          <a:solidFill>
                            <a:schemeClr val="dk1"/>
                          </a:solidFill>
                          <a:latin typeface="Calibri"/>
                          <a:cs typeface="Calibri"/>
                          <a:sym typeface="Calibri"/>
                        </a:rPr>
                        <a:t>Owl babies</a:t>
                      </a:r>
                    </a:p>
                    <a:p>
                      <a:pPr marL="0" marR="0" lvl="0" indent="0" algn="ctr" rtl="0">
                        <a:lnSpc>
                          <a:spcPct val="100000"/>
                        </a:lnSpc>
                        <a:spcBef>
                          <a:spcPts val="0"/>
                        </a:spcBef>
                        <a:spcAft>
                          <a:spcPts val="0"/>
                        </a:spcAft>
                        <a:buClr>
                          <a:schemeClr val="dk1"/>
                        </a:buClr>
                        <a:buSzPts val="1100"/>
                        <a:buFont typeface="Calibri"/>
                        <a:buNone/>
                      </a:pPr>
                      <a:r>
                        <a:rPr lang="en-GB" sz="1100" u="none" strike="noStrike" cap="none" baseline="0" dirty="0" smtClean="0">
                          <a:solidFill>
                            <a:schemeClr val="dk1"/>
                          </a:solidFill>
                          <a:latin typeface="Calibri"/>
                          <a:cs typeface="Calibri"/>
                          <a:sym typeface="Calibri"/>
                        </a:rPr>
                        <a:t>Three Little Pigs</a:t>
                      </a:r>
                    </a:p>
                    <a:p>
                      <a:pPr marL="0" marR="0" lvl="0" indent="0" algn="ctr" rtl="0">
                        <a:lnSpc>
                          <a:spcPct val="100000"/>
                        </a:lnSpc>
                        <a:spcBef>
                          <a:spcPts val="0"/>
                        </a:spcBef>
                        <a:spcAft>
                          <a:spcPts val="0"/>
                        </a:spcAft>
                        <a:buClr>
                          <a:schemeClr val="dk1"/>
                        </a:buClr>
                        <a:buSzPts val="1100"/>
                        <a:buFont typeface="Calibri"/>
                        <a:buNone/>
                      </a:pPr>
                      <a:r>
                        <a:rPr lang="en-GB" sz="1100" u="none" strike="noStrike" cap="none" baseline="0" dirty="0" smtClean="0">
                          <a:solidFill>
                            <a:schemeClr val="dk1"/>
                          </a:solidFill>
                          <a:latin typeface="Calibri"/>
                          <a:cs typeface="Calibri"/>
                          <a:sym typeface="Calibri"/>
                        </a:rPr>
                        <a:t>Little Red and the Very Hungry Lion</a:t>
                      </a:r>
                    </a:p>
                    <a:p>
                      <a:pPr marL="0" marR="0" lvl="0" indent="0" algn="ctr" rtl="0">
                        <a:lnSpc>
                          <a:spcPct val="100000"/>
                        </a:lnSpc>
                        <a:spcBef>
                          <a:spcPts val="0"/>
                        </a:spcBef>
                        <a:spcAft>
                          <a:spcPts val="0"/>
                        </a:spcAft>
                        <a:buClr>
                          <a:schemeClr val="dk1"/>
                        </a:buClr>
                        <a:buSzPts val="1100"/>
                        <a:buFont typeface="Calibri"/>
                        <a:buNone/>
                      </a:pPr>
                      <a:r>
                        <a:rPr lang="en-GB" sz="1100" u="none" strike="noStrike" cap="none" baseline="0" dirty="0" smtClean="0">
                          <a:solidFill>
                            <a:schemeClr val="dk1"/>
                          </a:solidFill>
                          <a:latin typeface="Calibri"/>
                          <a:cs typeface="Calibri"/>
                          <a:sym typeface="Calibri"/>
                        </a:rPr>
                        <a:t>Dogger </a:t>
                      </a:r>
                    </a:p>
                    <a:p>
                      <a:pPr marL="0" marR="0" lvl="0" indent="0" algn="ctr" rtl="0">
                        <a:lnSpc>
                          <a:spcPct val="100000"/>
                        </a:lnSpc>
                        <a:spcBef>
                          <a:spcPts val="0"/>
                        </a:spcBef>
                        <a:spcAft>
                          <a:spcPts val="0"/>
                        </a:spcAft>
                        <a:buClr>
                          <a:schemeClr val="dk1"/>
                        </a:buClr>
                        <a:buSzPts val="1100"/>
                        <a:buFont typeface="Calibri"/>
                        <a:buNone/>
                      </a:pPr>
                      <a:r>
                        <a:rPr lang="en-GB" sz="1100" u="none" strike="noStrike" cap="none" baseline="0" dirty="0" smtClean="0">
                          <a:solidFill>
                            <a:schemeClr val="dk1"/>
                          </a:solidFill>
                          <a:latin typeface="Calibri"/>
                          <a:cs typeface="Calibri"/>
                          <a:sym typeface="Calibri"/>
                        </a:rPr>
                        <a:t>The Ugly Duckling</a:t>
                      </a:r>
                      <a:endParaRPr sz="1400" u="none" strike="noStrike" cap="none" dirty="0"/>
                    </a:p>
                    <a:p>
                      <a:pPr marL="0" marR="0" lvl="0" indent="0" algn="ctr" rtl="0">
                        <a:lnSpc>
                          <a:spcPct val="100000"/>
                        </a:lnSpc>
                        <a:spcBef>
                          <a:spcPts val="0"/>
                        </a:spcBef>
                        <a:spcAft>
                          <a:spcPts val="0"/>
                        </a:spcAft>
                        <a:buClr>
                          <a:schemeClr val="dk1"/>
                        </a:buClr>
                        <a:buSzPts val="1100"/>
                        <a:buFont typeface="Calibri"/>
                        <a:buNone/>
                      </a:pPr>
                      <a:endParaRPr lang="en-GB" sz="110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Calibri"/>
                        <a:buNone/>
                      </a:pPr>
                      <a:endParaRPr lang="en-GB" sz="1100" u="none" strike="noStrike" cap="none" dirty="0" smtClean="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Calibri"/>
                        <a:buNone/>
                      </a:pPr>
                      <a:endParaRPr sz="110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7F7F7F"/>
                        </a:buClr>
                        <a:buSzPts val="1100"/>
                        <a:buFont typeface="Calibri"/>
                        <a:buNone/>
                      </a:pPr>
                      <a:r>
                        <a:rPr lang="en-US" sz="1100" u="none" strike="noStrike" cap="none" dirty="0" smtClean="0">
                          <a:solidFill>
                            <a:srgbClr val="7F7F7F"/>
                          </a:solidFill>
                          <a:latin typeface="Calibri"/>
                          <a:ea typeface="Calibri"/>
                          <a:cs typeface="Calibri"/>
                          <a:sym typeface="Calibri"/>
                        </a:rPr>
                        <a:t>Daily name writing, daily</a:t>
                      </a:r>
                      <a:r>
                        <a:rPr lang="en-US" sz="1100" u="none" strike="noStrike" cap="none" baseline="0" dirty="0" smtClean="0">
                          <a:solidFill>
                            <a:srgbClr val="7F7F7F"/>
                          </a:solidFill>
                          <a:latin typeface="Calibri"/>
                          <a:ea typeface="Calibri"/>
                          <a:cs typeface="Calibri"/>
                          <a:sym typeface="Calibri"/>
                        </a:rPr>
                        <a:t> handwriting,</a:t>
                      </a:r>
                    </a:p>
                    <a:p>
                      <a:pPr marL="0" marR="0" lvl="0" indent="0" algn="ctr" rtl="0">
                        <a:lnSpc>
                          <a:spcPct val="100000"/>
                        </a:lnSpc>
                        <a:spcBef>
                          <a:spcPts val="0"/>
                        </a:spcBef>
                        <a:spcAft>
                          <a:spcPts val="0"/>
                        </a:spcAft>
                        <a:buClr>
                          <a:srgbClr val="7F7F7F"/>
                        </a:buClr>
                        <a:buSzPts val="1100"/>
                        <a:buFont typeface="Calibri"/>
                        <a:buNone/>
                      </a:pPr>
                      <a:r>
                        <a:rPr lang="en-US" sz="1100" u="none" strike="noStrike" cap="none" dirty="0" smtClean="0">
                          <a:solidFill>
                            <a:srgbClr val="7F7F7F"/>
                          </a:solidFill>
                          <a:latin typeface="Calibri"/>
                          <a:ea typeface="Calibri"/>
                          <a:cs typeface="Calibri"/>
                          <a:sym typeface="Calibri"/>
                        </a:rPr>
                        <a:t>Dominant </a:t>
                      </a:r>
                      <a:r>
                        <a:rPr lang="en-US" sz="1100" u="none" strike="noStrike" cap="none" dirty="0">
                          <a:solidFill>
                            <a:srgbClr val="7F7F7F"/>
                          </a:solidFill>
                          <a:latin typeface="Calibri"/>
                          <a:ea typeface="Calibri"/>
                          <a:cs typeface="Calibri"/>
                          <a:sym typeface="Calibri"/>
                        </a:rPr>
                        <a:t>hand, tripod grip, mark making, giving meaning to marks and labelling. </a:t>
                      </a:r>
                      <a:endParaRPr sz="1400" u="none" strike="noStrike" cap="none" dirty="0"/>
                    </a:p>
                    <a:p>
                      <a:pPr marL="0" marR="0" lvl="0" indent="0" algn="ctr" rtl="0">
                        <a:lnSpc>
                          <a:spcPct val="100000"/>
                        </a:lnSpc>
                        <a:spcBef>
                          <a:spcPts val="0"/>
                        </a:spcBef>
                        <a:spcAft>
                          <a:spcPts val="0"/>
                        </a:spcAft>
                        <a:buClr>
                          <a:srgbClr val="7F7F7F"/>
                        </a:buClr>
                        <a:buSzPts val="1100"/>
                        <a:buFont typeface="Calibri"/>
                        <a:buNone/>
                      </a:pPr>
                      <a:r>
                        <a:rPr lang="en-US" sz="1100" u="none" strike="noStrike" cap="none" dirty="0">
                          <a:solidFill>
                            <a:srgbClr val="7F7F7F"/>
                          </a:solidFill>
                          <a:latin typeface="Calibri"/>
                          <a:ea typeface="Calibri"/>
                          <a:cs typeface="Calibri"/>
                          <a:sym typeface="Calibri"/>
                        </a:rPr>
                        <a:t>Writing initial sounds and simple captions. </a:t>
                      </a:r>
                      <a:endParaRPr sz="1400" u="none" strike="noStrike" cap="none" dirty="0"/>
                    </a:p>
                    <a:p>
                      <a:pPr marL="0" marR="0" lvl="0" indent="0" algn="ctr" rtl="0">
                        <a:lnSpc>
                          <a:spcPct val="100000"/>
                        </a:lnSpc>
                        <a:spcBef>
                          <a:spcPts val="0"/>
                        </a:spcBef>
                        <a:spcAft>
                          <a:spcPts val="0"/>
                        </a:spcAft>
                        <a:buClr>
                          <a:srgbClr val="7F7F7F"/>
                        </a:buClr>
                        <a:buSzPts val="1100"/>
                        <a:buFont typeface="Calibri"/>
                        <a:buNone/>
                      </a:pPr>
                      <a:r>
                        <a:rPr lang="en-US" sz="1100" u="none" strike="noStrike" cap="none" dirty="0">
                          <a:solidFill>
                            <a:srgbClr val="7F7F7F"/>
                          </a:solidFill>
                          <a:latin typeface="Calibri"/>
                          <a:ea typeface="Calibri"/>
                          <a:cs typeface="Calibri"/>
                          <a:sym typeface="Calibri"/>
                        </a:rPr>
                        <a:t>Use initial sounds to label characters / images. Silly soup. </a:t>
                      </a:r>
                      <a:r>
                        <a:rPr lang="en-US" sz="1100" u="none" strike="noStrike" cap="none" dirty="0" smtClean="0">
                          <a:solidFill>
                            <a:srgbClr val="7F7F7F"/>
                          </a:solidFill>
                        </a:rPr>
                        <a:t>Name </a:t>
                      </a:r>
                      <a:r>
                        <a:rPr lang="en-US" sz="1100" u="none" strike="noStrike" cap="none" dirty="0">
                          <a:solidFill>
                            <a:srgbClr val="7F7F7F"/>
                          </a:solidFill>
                        </a:rPr>
                        <a:t>Labels. </a:t>
                      </a:r>
                      <a:endParaRPr sz="1100" u="none" strike="noStrike" cap="none" dirty="0">
                        <a:solidFill>
                          <a:srgbClr val="7F7F7F"/>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err="1" smtClean="0">
                          <a:latin typeface="Calibri"/>
                          <a:ea typeface="Calibri"/>
                          <a:cs typeface="Calibri"/>
                          <a:sym typeface="Calibri"/>
                        </a:rPr>
                        <a:t>Chapati</a:t>
                      </a:r>
                      <a:r>
                        <a:rPr lang="en-US" sz="1100" u="none" strike="noStrike" cap="none" baseline="0" dirty="0" smtClean="0">
                          <a:latin typeface="Calibri"/>
                          <a:ea typeface="Calibri"/>
                          <a:cs typeface="Calibri"/>
                          <a:sym typeface="Calibri"/>
                        </a:rPr>
                        <a:t> Moon</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Full, full of love</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Rama and </a:t>
                      </a:r>
                      <a:r>
                        <a:rPr lang="en-US" sz="1100" u="none" strike="noStrike" cap="none" baseline="0" dirty="0" err="1" smtClean="0">
                          <a:latin typeface="Calibri"/>
                          <a:ea typeface="Calibri"/>
                          <a:cs typeface="Calibri"/>
                          <a:sym typeface="Calibri"/>
                        </a:rPr>
                        <a:t>Sita</a:t>
                      </a:r>
                      <a:endParaRPr lang="en-US" sz="1100" u="none" strike="noStrike" cap="none" baseline="0"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The Lost Acorns</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err="1" smtClean="0">
                          <a:latin typeface="Calibri"/>
                          <a:ea typeface="Calibri"/>
                          <a:cs typeface="Calibri"/>
                          <a:sym typeface="Calibri"/>
                        </a:rPr>
                        <a:t>Supertato</a:t>
                      </a:r>
                      <a:endParaRPr lang="en-US" sz="1100" u="none" strike="noStrike" cap="none" baseline="0"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Rama and </a:t>
                      </a:r>
                      <a:r>
                        <a:rPr lang="en-US" sz="1100" u="none" strike="noStrike" cap="none" baseline="0" dirty="0" err="1" smtClean="0">
                          <a:latin typeface="Calibri"/>
                          <a:ea typeface="Calibri"/>
                          <a:cs typeface="Calibri"/>
                          <a:sym typeface="Calibri"/>
                        </a:rPr>
                        <a:t>Sita</a:t>
                      </a:r>
                      <a:endParaRPr lang="en-US" sz="1100" u="none" strike="noStrike" cap="none" baseline="0"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Goldilocks and the Three Bears</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The Jolly Christmas Postman</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The Nativity Story</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rgbClr val="7F7F7F"/>
                          </a:solidFill>
                          <a:latin typeface="Calibri"/>
                          <a:ea typeface="Calibri"/>
                          <a:cs typeface="Calibri"/>
                          <a:sym typeface="Calibri"/>
                        </a:rPr>
                        <a:t>Daily</a:t>
                      </a:r>
                      <a:r>
                        <a:rPr lang="en-US" sz="1100" u="none" strike="noStrike" cap="none" baseline="0" dirty="0" smtClean="0">
                          <a:solidFill>
                            <a:srgbClr val="7F7F7F"/>
                          </a:solidFill>
                          <a:latin typeface="Calibri"/>
                          <a:ea typeface="Calibri"/>
                          <a:cs typeface="Calibri"/>
                          <a:sym typeface="Calibri"/>
                        </a:rPr>
                        <a:t> n</a:t>
                      </a:r>
                      <a:r>
                        <a:rPr lang="en-US" sz="1100" u="none" strike="noStrike" cap="none" dirty="0" smtClean="0">
                          <a:solidFill>
                            <a:srgbClr val="7F7F7F"/>
                          </a:solidFill>
                          <a:latin typeface="Calibri"/>
                          <a:ea typeface="Calibri"/>
                          <a:cs typeface="Calibri"/>
                          <a:sym typeface="Calibri"/>
                        </a:rPr>
                        <a:t>ame </a:t>
                      </a:r>
                      <a:r>
                        <a:rPr lang="en-US" sz="1100" u="none" strike="noStrike" cap="none" dirty="0">
                          <a:solidFill>
                            <a:srgbClr val="7F7F7F"/>
                          </a:solidFill>
                          <a:latin typeface="Calibri"/>
                          <a:ea typeface="Calibri"/>
                          <a:cs typeface="Calibri"/>
                          <a:sym typeface="Calibri"/>
                        </a:rPr>
                        <a:t>writing, </a:t>
                      </a:r>
                      <a:r>
                        <a:rPr lang="en-US" sz="1100" u="none" strike="noStrike" cap="none" dirty="0" smtClean="0">
                          <a:solidFill>
                            <a:srgbClr val="7F7F7F"/>
                          </a:solidFill>
                          <a:latin typeface="Calibri"/>
                          <a:ea typeface="Calibri"/>
                          <a:cs typeface="Calibri"/>
                          <a:sym typeface="Calibri"/>
                        </a:rPr>
                        <a:t>daily handwriting</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 Labelling story maps using </a:t>
                      </a:r>
                      <a:r>
                        <a:rPr lang="en-US" sz="1100" u="none" strike="noStrike" cap="none" dirty="0">
                          <a:solidFill>
                            <a:srgbClr val="7F7F7F"/>
                          </a:solidFill>
                          <a:latin typeface="Calibri"/>
                          <a:ea typeface="Calibri"/>
                          <a:cs typeface="Calibri"/>
                          <a:sym typeface="Calibri"/>
                        </a:rPr>
                        <a:t>initial sounds, story scribing</a:t>
                      </a:r>
                      <a:r>
                        <a:rPr lang="en-US" sz="1100" u="none" strike="noStrike" cap="none" dirty="0" smtClean="0">
                          <a:solidFill>
                            <a:srgbClr val="7F7F7F"/>
                          </a:solidFill>
                          <a:latin typeface="Calibri"/>
                          <a:ea typeface="Calibri"/>
                          <a:cs typeface="Calibri"/>
                          <a:sym typeface="Calibri"/>
                        </a:rPr>
                        <a:t>.</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 </a:t>
                      </a:r>
                      <a:r>
                        <a:rPr lang="en-US" sz="1100" u="none" strike="noStrike" cap="none" dirty="0">
                          <a:solidFill>
                            <a:srgbClr val="7F7F7F"/>
                          </a:solidFill>
                          <a:latin typeface="Calibri"/>
                          <a:ea typeface="Calibri"/>
                          <a:cs typeface="Calibri"/>
                          <a:sym typeface="Calibri"/>
                        </a:rPr>
                        <a:t>Retelling stories in writing </a:t>
                      </a:r>
                      <a:r>
                        <a:rPr lang="en-US" sz="1100" u="none" strike="noStrike" cap="none" dirty="0" smtClean="0">
                          <a:solidFill>
                            <a:srgbClr val="7F7F7F"/>
                          </a:solidFill>
                          <a:latin typeface="Calibri"/>
                          <a:ea typeface="Calibri"/>
                          <a:cs typeface="Calibri"/>
                          <a:sym typeface="Calibri"/>
                        </a:rPr>
                        <a:t>area,</a:t>
                      </a:r>
                      <a:r>
                        <a:rPr lang="en-US" sz="1100" u="none" strike="noStrike" cap="none" baseline="0" dirty="0" smtClean="0">
                          <a:solidFill>
                            <a:srgbClr val="7F7F7F"/>
                          </a:solidFill>
                          <a:latin typeface="Calibri"/>
                          <a:ea typeface="Calibri"/>
                          <a:cs typeface="Calibri"/>
                          <a:sym typeface="Calibri"/>
                        </a:rPr>
                        <a:t> </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rPr>
                        <a:t>Sequence </a:t>
                      </a:r>
                      <a:r>
                        <a:rPr lang="en-US" sz="1100" u="none" strike="noStrike" cap="none" dirty="0">
                          <a:solidFill>
                            <a:srgbClr val="7F7F7F"/>
                          </a:solidFill>
                        </a:rPr>
                        <a:t>the story </a:t>
                      </a:r>
                      <a:endParaRPr lang="en-US" sz="1100" u="none" strike="noStrike" cap="none" dirty="0" smtClean="0">
                        <a:solidFill>
                          <a:srgbClr val="7F7F7F"/>
                        </a:solidFill>
                      </a:endParaRP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rPr>
                        <a:t>Writing </a:t>
                      </a:r>
                      <a:r>
                        <a:rPr lang="en-US" sz="1100" u="none" strike="noStrike" cap="none" dirty="0" err="1" smtClean="0">
                          <a:solidFill>
                            <a:srgbClr val="7F7F7F"/>
                          </a:solidFill>
                        </a:rPr>
                        <a:t>cvc</a:t>
                      </a:r>
                      <a:r>
                        <a:rPr lang="en-US" sz="1100" u="none" strike="noStrike" cap="none" dirty="0" smtClean="0">
                          <a:solidFill>
                            <a:srgbClr val="7F7F7F"/>
                          </a:solidFill>
                        </a:rPr>
                        <a:t> words</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rPr>
                        <a:t>Labelling</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rPr>
                        <a:t>Writing</a:t>
                      </a:r>
                      <a:r>
                        <a:rPr lang="en-US" sz="1100" u="none" strike="noStrike" cap="none" baseline="0" dirty="0" smtClean="0">
                          <a:solidFill>
                            <a:srgbClr val="7F7F7F"/>
                          </a:solidFill>
                        </a:rPr>
                        <a:t> a card</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baseline="0" dirty="0" smtClean="0">
                          <a:solidFill>
                            <a:srgbClr val="7F7F7F"/>
                          </a:solidFill>
                        </a:rPr>
                        <a:t>Writing a list</a:t>
                      </a: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baseline="0" dirty="0" smtClean="0">
                          <a:solidFill>
                            <a:srgbClr val="7F7F7F"/>
                          </a:solidFill>
                        </a:rPr>
                        <a:t>Writing a letter</a:t>
                      </a:r>
                      <a:endParaRPr sz="14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latin typeface="Calibri"/>
                          <a:ea typeface="Calibri"/>
                          <a:cs typeface="Calibri"/>
                          <a:sym typeface="Calibri"/>
                        </a:rPr>
                        <a:t>The Hungry Caterpillar</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latin typeface="Calibri"/>
                          <a:ea typeface="Calibri"/>
                          <a:cs typeface="Calibri"/>
                          <a:sym typeface="Calibri"/>
                        </a:rPr>
                        <a:t>And Tango makes Three</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err="1" smtClean="0">
                          <a:latin typeface="Calibri"/>
                          <a:ea typeface="Calibri"/>
                          <a:cs typeface="Calibri"/>
                          <a:sym typeface="Calibri"/>
                        </a:rPr>
                        <a:t>Handa’s</a:t>
                      </a:r>
                      <a:r>
                        <a:rPr lang="en-US" sz="1100" u="none" strike="noStrike" cap="none" dirty="0" smtClean="0">
                          <a:latin typeface="Calibri"/>
                          <a:ea typeface="Calibri"/>
                          <a:cs typeface="Calibri"/>
                          <a:sym typeface="Calibri"/>
                        </a:rPr>
                        <a:t> Noisy Night</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latin typeface="Calibri"/>
                          <a:ea typeface="Calibri"/>
                          <a:cs typeface="Calibri"/>
                          <a:sym typeface="Calibri"/>
                        </a:rPr>
                        <a:t>Julian</a:t>
                      </a:r>
                      <a:r>
                        <a:rPr lang="en-US" sz="1100" u="none" strike="noStrike" cap="none" baseline="0" dirty="0" smtClean="0">
                          <a:latin typeface="Calibri"/>
                          <a:ea typeface="Calibri"/>
                          <a:cs typeface="Calibri"/>
                          <a:sym typeface="Calibri"/>
                        </a:rPr>
                        <a:t> is a Mermaid</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The Enormous Turnip</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latin typeface="Calibri"/>
                          <a:ea typeface="Calibri"/>
                          <a:cs typeface="Calibri"/>
                          <a:sym typeface="Calibri"/>
                        </a:rPr>
                        <a:t>Happy in our skin</a:t>
                      </a:r>
                      <a:endParaRPr lang="en-US" sz="1100" u="none" strike="noStrike" cap="none"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rgbClr val="7030A0"/>
                          </a:solidFill>
                          <a:latin typeface="Calibri"/>
                          <a:ea typeface="Calibri"/>
                          <a:cs typeface="Calibri"/>
                          <a:sym typeface="Calibri"/>
                        </a:rPr>
                        <a:t>CVC </a:t>
                      </a:r>
                      <a:r>
                        <a:rPr lang="en-US" sz="1100" u="none" strike="noStrike" cap="none" dirty="0">
                          <a:solidFill>
                            <a:srgbClr val="7030A0"/>
                          </a:solidFill>
                          <a:latin typeface="Calibri"/>
                          <a:ea typeface="Calibri"/>
                          <a:cs typeface="Calibri"/>
                          <a:sym typeface="Calibri"/>
                        </a:rPr>
                        <a:t>words / simple sentence writing using high frequency words </a:t>
                      </a:r>
                      <a:endParaRPr lang="en-US" sz="1100" u="none" strike="noStrike" cap="none" dirty="0" smtClean="0">
                        <a:solidFill>
                          <a:srgbClr val="7030A0"/>
                        </a:solidFill>
                        <a:latin typeface="Calibri"/>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chemeClr val="dk1"/>
                        </a:buClr>
                        <a:buSzPts val="1100"/>
                        <a:buFont typeface="Calibri"/>
                        <a:buNone/>
                        <a:tabLst/>
                        <a:defRPr/>
                      </a:pPr>
                      <a:r>
                        <a:rPr lang="en-US" sz="1400" u="none" strike="noStrike" cap="none" dirty="0" smtClean="0">
                          <a:solidFill>
                            <a:srgbClr val="7030A0"/>
                          </a:solidFill>
                          <a:latin typeface="Calibri"/>
                          <a:ea typeface="Calibri"/>
                          <a:cs typeface="Calibri"/>
                          <a:sym typeface="Calibri"/>
                        </a:rPr>
                        <a:t> </a:t>
                      </a:r>
                      <a:r>
                        <a:rPr lang="en-US" sz="1050" u="none" strike="noStrike" cap="none" dirty="0" smtClean="0">
                          <a:solidFill>
                            <a:srgbClr val="7030A0"/>
                          </a:solidFill>
                          <a:latin typeface="Calibri"/>
                          <a:ea typeface="Calibri"/>
                          <a:cs typeface="Calibri"/>
                          <a:sym typeface="Calibri"/>
                        </a:rPr>
                        <a:t>Daily</a:t>
                      </a:r>
                      <a:r>
                        <a:rPr lang="en-US" sz="1050" u="none" strike="noStrike" cap="none" baseline="0" dirty="0" smtClean="0">
                          <a:solidFill>
                            <a:srgbClr val="7030A0"/>
                          </a:solidFill>
                          <a:latin typeface="Calibri"/>
                          <a:ea typeface="Calibri"/>
                          <a:cs typeface="Calibri"/>
                          <a:sym typeface="Calibri"/>
                        </a:rPr>
                        <a:t> n</a:t>
                      </a:r>
                      <a:r>
                        <a:rPr lang="en-US" sz="1050" u="none" strike="noStrike" cap="none" dirty="0" smtClean="0">
                          <a:solidFill>
                            <a:srgbClr val="7030A0"/>
                          </a:solidFill>
                          <a:latin typeface="Calibri"/>
                          <a:ea typeface="Calibri"/>
                          <a:cs typeface="Calibri"/>
                          <a:sym typeface="Calibri"/>
                        </a:rPr>
                        <a:t>ame writing, daily handwriting</a:t>
                      </a:r>
                    </a:p>
                    <a:p>
                      <a:pPr marL="0" marR="0" lvl="0" indent="0" algn="ctr" rtl="0">
                        <a:lnSpc>
                          <a:spcPct val="107000"/>
                        </a:lnSpc>
                        <a:spcBef>
                          <a:spcPts val="0"/>
                        </a:spcBef>
                        <a:spcAft>
                          <a:spcPts val="0"/>
                        </a:spcAft>
                        <a:buClr>
                          <a:schemeClr val="dk1"/>
                        </a:buClr>
                        <a:buSzPts val="1100"/>
                        <a:buFont typeface="Calibri"/>
                        <a:buNone/>
                      </a:pPr>
                      <a:r>
                        <a:rPr lang="en-GB" sz="1050" u="none" strike="noStrike" cap="none" dirty="0" smtClean="0">
                          <a:solidFill>
                            <a:srgbClr val="7030A0"/>
                          </a:solidFill>
                        </a:rPr>
                        <a:t>Writing</a:t>
                      </a:r>
                      <a:r>
                        <a:rPr lang="en-GB" sz="1050" u="none" strike="noStrike" cap="none" baseline="0" dirty="0" smtClean="0">
                          <a:solidFill>
                            <a:srgbClr val="7030A0"/>
                          </a:solidFill>
                        </a:rPr>
                        <a:t> 3 and 5 word phrases</a:t>
                      </a:r>
                    </a:p>
                    <a:p>
                      <a:pPr marL="0" marR="0" lvl="0" indent="0" algn="ctr" rtl="0">
                        <a:lnSpc>
                          <a:spcPct val="107000"/>
                        </a:lnSpc>
                        <a:spcBef>
                          <a:spcPts val="0"/>
                        </a:spcBef>
                        <a:spcAft>
                          <a:spcPts val="0"/>
                        </a:spcAft>
                        <a:buClr>
                          <a:schemeClr val="dk1"/>
                        </a:buClr>
                        <a:buSzPts val="1100"/>
                        <a:buFont typeface="Calibri"/>
                        <a:buNone/>
                      </a:pPr>
                      <a:r>
                        <a:rPr lang="en-GB" sz="1050" u="none" strike="noStrike" cap="none" baseline="0" dirty="0" smtClean="0">
                          <a:solidFill>
                            <a:srgbClr val="7030A0"/>
                          </a:solidFill>
                        </a:rPr>
                        <a:t>Writing in role as a character</a:t>
                      </a:r>
                      <a:endParaRPr sz="1050" u="none" strike="noStrike" cap="none" dirty="0">
                        <a:solidFill>
                          <a:srgbClr val="7030A0"/>
                        </a:solidFill>
                      </a:endParaRPr>
                    </a:p>
                    <a:p>
                      <a:pPr marL="0" marR="0" lvl="0" indent="0" algn="ctr" rtl="0">
                        <a:lnSpc>
                          <a:spcPct val="107000"/>
                        </a:lnSpc>
                        <a:spcBef>
                          <a:spcPts val="0"/>
                        </a:spcBef>
                        <a:spcAft>
                          <a:spcPts val="0"/>
                        </a:spcAft>
                        <a:buClr>
                          <a:schemeClr val="dk1"/>
                        </a:buClr>
                        <a:buSzPts val="100"/>
                        <a:buFont typeface="Calibri"/>
                        <a:buNone/>
                      </a:pPr>
                      <a:endParaRPr sz="100" u="none" strike="noStrike" cap="none" dirty="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7F7F7F"/>
                        </a:buClr>
                        <a:buSzPts val="1100"/>
                        <a:buFont typeface="Calibri"/>
                        <a:buNone/>
                      </a:pPr>
                      <a:r>
                        <a:rPr lang="en-US" sz="1100" u="none" strike="noStrike" cap="none" dirty="0" smtClean="0">
                          <a:solidFill>
                            <a:srgbClr val="7F7F7F"/>
                          </a:solidFill>
                          <a:latin typeface="Calibri"/>
                          <a:ea typeface="Calibri"/>
                          <a:cs typeface="Calibri"/>
                          <a:sym typeface="Calibri"/>
                        </a:rPr>
                        <a:t>Writing </a:t>
                      </a:r>
                      <a:r>
                        <a:rPr lang="en-US" sz="1100" u="none" strike="noStrike" cap="none" dirty="0">
                          <a:solidFill>
                            <a:srgbClr val="7F7F7F"/>
                          </a:solidFill>
                          <a:latin typeface="Calibri"/>
                          <a:ea typeface="Calibri"/>
                          <a:cs typeface="Calibri"/>
                          <a:sym typeface="Calibri"/>
                        </a:rPr>
                        <a:t>some of the tricky words such as I, me, my, like, to, the. Writing CVC words, Labels using CVC, CVCC, CCVC words.</a:t>
                      </a:r>
                      <a:endParaRPr sz="1400" u="none" strike="noStrike" cap="none" dirty="0"/>
                    </a:p>
                    <a:p>
                      <a:pPr marL="0" marR="0" lvl="0" indent="0" algn="ctr" rtl="0">
                        <a:lnSpc>
                          <a:spcPct val="107000"/>
                        </a:lnSpc>
                        <a:spcBef>
                          <a:spcPts val="800"/>
                        </a:spcBef>
                        <a:spcAft>
                          <a:spcPts val="0"/>
                        </a:spcAft>
                        <a:buClr>
                          <a:srgbClr val="7F7F7F"/>
                        </a:buClr>
                        <a:buSzPts val="1100"/>
                        <a:buFont typeface="Calibri"/>
                        <a:buNone/>
                      </a:pPr>
                      <a:r>
                        <a:rPr lang="en-US" sz="1100" u="none" strike="noStrike" cap="none" dirty="0">
                          <a:solidFill>
                            <a:srgbClr val="7F7F7F"/>
                          </a:solidFill>
                        </a:rPr>
                        <a:t>Guided writing based around developing short sentences in a meaningful context. Create a story board. </a:t>
                      </a:r>
                      <a:endParaRPr sz="1400" u="none" strike="noStrike" cap="none" dirty="0"/>
                    </a:p>
                    <a:p>
                      <a:pPr marL="0" marR="0" lvl="0" indent="0" algn="ctr" rtl="0">
                        <a:lnSpc>
                          <a:spcPct val="107000"/>
                        </a:lnSpc>
                        <a:spcBef>
                          <a:spcPts val="800"/>
                        </a:spcBef>
                        <a:spcAft>
                          <a:spcPts val="0"/>
                        </a:spcAft>
                        <a:buClr>
                          <a:schemeClr val="dk1"/>
                        </a:buClr>
                        <a:buSzPts val="1100"/>
                        <a:buFont typeface="Calibri"/>
                        <a:buNone/>
                      </a:pPr>
                      <a:endParaRPr sz="1100" u="none" strike="noStrike" cap="none" dirty="0">
                        <a:solidFill>
                          <a:srgbClr val="7F7F7F"/>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7000"/>
                        </a:lnSpc>
                        <a:spcBef>
                          <a:spcPts val="0"/>
                        </a:spcBef>
                        <a:spcAft>
                          <a:spcPts val="0"/>
                        </a:spcAft>
                        <a:buClr>
                          <a:srgbClr val="000000"/>
                        </a:buClr>
                        <a:buSzPts val="1100"/>
                        <a:buFont typeface="Arial"/>
                        <a:buNone/>
                      </a:pPr>
                      <a:r>
                        <a:rPr lang="en-US" sz="1100" u="none" strike="noStrike" cap="none" dirty="0" smtClean="0">
                          <a:solidFill>
                            <a:schemeClr val="dk1"/>
                          </a:solidFill>
                          <a:latin typeface="Calibri"/>
                          <a:cs typeface="Calibri"/>
                          <a:sym typeface="Calibri"/>
                        </a:rPr>
                        <a:t>Whatever</a:t>
                      </a:r>
                      <a:r>
                        <a:rPr lang="en-US" sz="1100" u="none" strike="noStrike" cap="none" baseline="0" dirty="0" smtClean="0">
                          <a:solidFill>
                            <a:schemeClr val="dk1"/>
                          </a:solidFill>
                          <a:latin typeface="Calibri"/>
                          <a:cs typeface="Calibri"/>
                          <a:sym typeface="Calibri"/>
                        </a:rPr>
                        <a:t> Next</a:t>
                      </a:r>
                    </a:p>
                    <a:p>
                      <a:pPr marL="0" marR="0" lvl="0" indent="0" algn="ctr" rtl="0">
                        <a:lnSpc>
                          <a:spcPct val="107000"/>
                        </a:lnSpc>
                        <a:spcBef>
                          <a:spcPts val="0"/>
                        </a:spcBef>
                        <a:spcAft>
                          <a:spcPts val="0"/>
                        </a:spcAft>
                        <a:buClr>
                          <a:srgbClr val="000000"/>
                        </a:buClr>
                        <a:buSzPts val="1100"/>
                        <a:buFont typeface="Arial"/>
                        <a:buNone/>
                      </a:pPr>
                      <a:r>
                        <a:rPr lang="en-US" sz="1100" u="none" strike="noStrike" cap="none" baseline="0" dirty="0" smtClean="0">
                          <a:solidFill>
                            <a:schemeClr val="dk1"/>
                          </a:solidFill>
                          <a:latin typeface="Calibri"/>
                          <a:cs typeface="Calibri"/>
                          <a:sym typeface="Calibri"/>
                        </a:rPr>
                        <a:t>Goodnight Spacemen</a:t>
                      </a:r>
                    </a:p>
                    <a:p>
                      <a:pPr marL="0" marR="0" lvl="0" indent="0" algn="ctr" rtl="0">
                        <a:lnSpc>
                          <a:spcPct val="107000"/>
                        </a:lnSpc>
                        <a:spcBef>
                          <a:spcPts val="0"/>
                        </a:spcBef>
                        <a:spcAft>
                          <a:spcPts val="0"/>
                        </a:spcAft>
                        <a:buClr>
                          <a:srgbClr val="000000"/>
                        </a:buClr>
                        <a:buSzPts val="1100"/>
                        <a:buFont typeface="Arial"/>
                        <a:buNone/>
                      </a:pPr>
                      <a:r>
                        <a:rPr lang="en-US" sz="1100" u="none" strike="noStrike" cap="none" baseline="0" dirty="0" smtClean="0">
                          <a:solidFill>
                            <a:schemeClr val="dk1"/>
                          </a:solidFill>
                          <a:latin typeface="Calibri"/>
                          <a:cs typeface="Calibri"/>
                          <a:sym typeface="Calibri"/>
                        </a:rPr>
                        <a:t>Look up!</a:t>
                      </a:r>
                    </a:p>
                    <a:p>
                      <a:pPr marL="0" marR="0" lvl="0" indent="0" algn="ctr" rtl="0">
                        <a:lnSpc>
                          <a:spcPct val="107000"/>
                        </a:lnSpc>
                        <a:spcBef>
                          <a:spcPts val="0"/>
                        </a:spcBef>
                        <a:spcAft>
                          <a:spcPts val="0"/>
                        </a:spcAft>
                        <a:buClr>
                          <a:srgbClr val="000000"/>
                        </a:buClr>
                        <a:buSzPts val="1100"/>
                        <a:buFont typeface="Arial"/>
                        <a:buNone/>
                      </a:pPr>
                      <a:r>
                        <a:rPr lang="en-US" sz="1100" u="none" strike="noStrike" cap="none" baseline="0" dirty="0" smtClean="0">
                          <a:solidFill>
                            <a:schemeClr val="dk1"/>
                          </a:solidFill>
                          <a:latin typeface="Calibri"/>
                          <a:cs typeface="Calibri"/>
                          <a:sym typeface="Calibri"/>
                        </a:rPr>
                        <a:t>Little Red Riding Hood</a:t>
                      </a:r>
                    </a:p>
                    <a:p>
                      <a:pPr marL="0" marR="0" lvl="0" indent="0" algn="ctr" rtl="0">
                        <a:lnSpc>
                          <a:spcPct val="107000"/>
                        </a:lnSpc>
                        <a:spcBef>
                          <a:spcPts val="0"/>
                        </a:spcBef>
                        <a:spcAft>
                          <a:spcPts val="0"/>
                        </a:spcAft>
                        <a:buClr>
                          <a:srgbClr val="000000"/>
                        </a:buClr>
                        <a:buSzPts val="1100"/>
                        <a:buFont typeface="Arial"/>
                        <a:buNone/>
                      </a:pPr>
                      <a:r>
                        <a:rPr lang="en-US" sz="1100" u="none" strike="noStrike" cap="none" baseline="0" dirty="0" smtClean="0">
                          <a:solidFill>
                            <a:schemeClr val="dk1"/>
                          </a:solidFill>
                          <a:latin typeface="Calibri"/>
                          <a:cs typeface="Calibri"/>
                          <a:sym typeface="Calibri"/>
                        </a:rPr>
                        <a:t>My mum is a lioness</a:t>
                      </a:r>
                    </a:p>
                    <a:p>
                      <a:pPr marL="0" marR="0" lvl="0" indent="0" algn="ctr" rtl="0">
                        <a:lnSpc>
                          <a:spcPct val="107000"/>
                        </a:lnSpc>
                        <a:spcBef>
                          <a:spcPts val="0"/>
                        </a:spcBef>
                        <a:spcAft>
                          <a:spcPts val="0"/>
                        </a:spcAft>
                        <a:buClr>
                          <a:srgbClr val="000000"/>
                        </a:buClr>
                        <a:buSzPts val="1100"/>
                        <a:buFont typeface="Arial"/>
                        <a:buNone/>
                      </a:pPr>
                      <a:r>
                        <a:rPr lang="en-US" sz="1100" u="none" strike="noStrike" cap="none" baseline="0" dirty="0" smtClean="0">
                          <a:solidFill>
                            <a:schemeClr val="dk1"/>
                          </a:solidFill>
                          <a:latin typeface="Calibri"/>
                          <a:cs typeface="Calibri"/>
                          <a:sym typeface="Calibri"/>
                        </a:rPr>
                        <a:t>We’re going on an egg hunt</a:t>
                      </a:r>
                      <a:endParaRPr sz="1400" u="none" strike="noStrike" cap="none" dirty="0"/>
                    </a:p>
                    <a:p>
                      <a:pPr marL="0" marR="0" lvl="0" indent="0" algn="ctr" rtl="0">
                        <a:lnSpc>
                          <a:spcPct val="107000"/>
                        </a:lnSpc>
                        <a:spcBef>
                          <a:spcPts val="800"/>
                        </a:spcBef>
                        <a:spcAft>
                          <a:spcPts val="0"/>
                        </a:spcAft>
                        <a:buClr>
                          <a:srgbClr val="000000"/>
                        </a:buClr>
                        <a:buSzPts val="1100"/>
                        <a:buFont typeface="Arial"/>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Daily</a:t>
                      </a:r>
                      <a:r>
                        <a:rPr lang="en-US" sz="1100" u="none" strike="noStrike" cap="none" baseline="0" dirty="0" smtClean="0">
                          <a:solidFill>
                            <a:srgbClr val="7F7F7F"/>
                          </a:solidFill>
                          <a:latin typeface="Calibri"/>
                          <a:ea typeface="Calibri"/>
                          <a:cs typeface="Calibri"/>
                          <a:sym typeface="Calibri"/>
                        </a:rPr>
                        <a:t> sentence writing, daily handwriting</a:t>
                      </a: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Creating </a:t>
                      </a:r>
                      <a:r>
                        <a:rPr lang="en-US" sz="1100" u="none" strike="noStrike" cap="none" dirty="0">
                          <a:solidFill>
                            <a:srgbClr val="7F7F7F"/>
                          </a:solidFill>
                          <a:latin typeface="Calibri"/>
                          <a:ea typeface="Calibri"/>
                          <a:cs typeface="Calibri"/>
                          <a:sym typeface="Calibri"/>
                        </a:rPr>
                        <a:t>own story maps, writing captions and labels, writing simple sentences. </a:t>
                      </a:r>
                      <a:r>
                        <a:rPr lang="en-US" sz="1100" u="none" strike="noStrike" cap="none" dirty="0">
                          <a:solidFill>
                            <a:srgbClr val="7F7F7F"/>
                          </a:solidFill>
                        </a:rPr>
                        <a:t>Writing short sentences to accompany story maps.  Order the Easter story. </a:t>
                      </a:r>
                      <a:endParaRPr sz="1400" u="none" strike="noStrike" cap="none" dirty="0"/>
                    </a:p>
                    <a:p>
                      <a:pPr marL="0" marR="0" lvl="0" indent="0" algn="ctr" rtl="0">
                        <a:lnSpc>
                          <a:spcPct val="107000"/>
                        </a:lnSpc>
                        <a:spcBef>
                          <a:spcPts val="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Write </a:t>
                      </a:r>
                      <a:r>
                        <a:rPr lang="en-US" sz="1100" u="none" strike="noStrike" cap="none" dirty="0">
                          <a:solidFill>
                            <a:srgbClr val="7F7F7F"/>
                          </a:solidFill>
                          <a:latin typeface="Calibri"/>
                          <a:ea typeface="Calibri"/>
                          <a:cs typeface="Calibri"/>
                          <a:sym typeface="Calibri"/>
                        </a:rPr>
                        <a:t>2 sentences </a:t>
                      </a:r>
                      <a:r>
                        <a:rPr lang="en-US" sz="1100" u="none" strike="noStrike" cap="none" dirty="0" smtClean="0">
                          <a:solidFill>
                            <a:srgbClr val="7F7F7F"/>
                          </a:solidFill>
                          <a:latin typeface="Calibri"/>
                          <a:ea typeface="Calibri"/>
                          <a:cs typeface="Calibri"/>
                          <a:sym typeface="Calibri"/>
                        </a:rPr>
                        <a:t>with support</a:t>
                      </a:r>
                    </a:p>
                    <a:p>
                      <a:pPr marL="0" marR="0" lvl="0" indent="0" algn="ctr" defTabSz="914400" rtl="0" eaLnBrk="1" fontAlgn="auto" latinLnBrk="0" hangingPunct="1">
                        <a:lnSpc>
                          <a:spcPct val="107000"/>
                        </a:lnSpc>
                        <a:spcBef>
                          <a:spcPts val="0"/>
                        </a:spcBef>
                        <a:spcAft>
                          <a:spcPts val="0"/>
                        </a:spcAft>
                        <a:buClr>
                          <a:srgbClr val="000000"/>
                        </a:buClr>
                        <a:buSzPts val="1100"/>
                        <a:buFont typeface="Arial"/>
                        <a:buNone/>
                        <a:tabLst/>
                        <a:defRPr/>
                      </a:pPr>
                      <a:r>
                        <a:rPr lang="en-GB" sz="1100" u="none" strike="noStrike" cap="none" dirty="0" smtClean="0">
                          <a:solidFill>
                            <a:srgbClr val="7F7F7F"/>
                          </a:solidFill>
                          <a:latin typeface="Calibri"/>
                          <a:ea typeface="Calibri"/>
                          <a:cs typeface="Calibri"/>
                          <a:sym typeface="Calibri"/>
                        </a:rPr>
                        <a:t>Writing CVC words, Labels using CVC, CVCC, CCVC words.</a:t>
                      </a:r>
                      <a:endParaRPr lang="en-GB" sz="1400" u="none" strike="noStrike" cap="none" dirty="0" smtClean="0"/>
                    </a:p>
                    <a:p>
                      <a:pPr marL="0" marR="0" lvl="0" indent="0" algn="ctr" rtl="0">
                        <a:lnSpc>
                          <a:spcPct val="107000"/>
                        </a:lnSpc>
                        <a:spcBef>
                          <a:spcPts val="0"/>
                        </a:spcBef>
                        <a:spcAft>
                          <a:spcPts val="0"/>
                        </a:spcAft>
                        <a:buClr>
                          <a:srgbClr val="000000"/>
                        </a:buClr>
                        <a:buSzPts val="1100"/>
                        <a:buFont typeface="Arial"/>
                        <a:buNone/>
                      </a:pPr>
                      <a:endParaRPr sz="1100" u="none" strike="noStrike" cap="none" dirty="0">
                        <a:solidFill>
                          <a:srgbClr val="7F7F7F"/>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chemeClr val="dk1"/>
                          </a:solidFill>
                          <a:latin typeface="Calibri"/>
                          <a:ea typeface="Calibri"/>
                          <a:cs typeface="Calibri"/>
                          <a:sym typeface="Calibri"/>
                        </a:rPr>
                        <a:t>Jack</a:t>
                      </a:r>
                      <a:r>
                        <a:rPr lang="en-US" sz="1100" u="none" strike="noStrike" cap="none" baseline="0" dirty="0" smtClean="0">
                          <a:solidFill>
                            <a:schemeClr val="dk1"/>
                          </a:solidFill>
                          <a:latin typeface="Calibri"/>
                          <a:ea typeface="Calibri"/>
                          <a:cs typeface="Calibri"/>
                          <a:sym typeface="Calibri"/>
                        </a:rPr>
                        <a:t> and the beanstalk</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solidFill>
                            <a:schemeClr val="dk1"/>
                          </a:solidFill>
                          <a:latin typeface="Calibri"/>
                          <a:ea typeface="Calibri"/>
                          <a:cs typeface="Calibri"/>
                          <a:sym typeface="Calibri"/>
                        </a:rPr>
                        <a:t>The Tiny Seed</a:t>
                      </a:r>
                      <a:endParaRPr lang="en-US" sz="1100" u="none" strike="noStrike" cap="none" dirty="0" smtClean="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err="1" smtClean="0">
                          <a:solidFill>
                            <a:schemeClr val="dk1"/>
                          </a:solidFill>
                          <a:latin typeface="Calibri"/>
                          <a:ea typeface="Calibri"/>
                          <a:cs typeface="Calibri"/>
                          <a:sym typeface="Calibri"/>
                        </a:rPr>
                        <a:t>Mr</a:t>
                      </a:r>
                      <a:r>
                        <a:rPr lang="en-US" sz="1100" u="none" strike="noStrike" cap="none" dirty="0" smtClean="0">
                          <a:solidFill>
                            <a:schemeClr val="dk1"/>
                          </a:solidFill>
                          <a:latin typeface="Calibri"/>
                          <a:ea typeface="Calibri"/>
                          <a:cs typeface="Calibri"/>
                          <a:sym typeface="Calibri"/>
                        </a:rPr>
                        <a:t> </a:t>
                      </a:r>
                      <a:r>
                        <a:rPr lang="en-US" sz="1100" u="none" strike="noStrike" cap="none" dirty="0" err="1">
                          <a:solidFill>
                            <a:schemeClr val="dk1"/>
                          </a:solidFill>
                          <a:latin typeface="Calibri"/>
                          <a:ea typeface="Calibri"/>
                          <a:cs typeface="Calibri"/>
                          <a:sym typeface="Calibri"/>
                        </a:rPr>
                        <a:t>Gumpy’s</a:t>
                      </a:r>
                      <a:r>
                        <a:rPr lang="en-US" sz="1100" u="none" strike="noStrike" cap="none" dirty="0">
                          <a:solidFill>
                            <a:schemeClr val="dk1"/>
                          </a:solidFill>
                          <a:latin typeface="Calibri"/>
                          <a:ea typeface="Calibri"/>
                          <a:cs typeface="Calibri"/>
                          <a:sym typeface="Calibri"/>
                        </a:rPr>
                        <a:t> Outing </a:t>
                      </a:r>
                      <a:endParaRPr lang="en-US" sz="1100" u="none" strike="noStrike" cap="none" dirty="0" smtClean="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chemeClr val="dk1"/>
                          </a:solidFill>
                          <a:latin typeface="Calibri"/>
                          <a:ea typeface="Calibri"/>
                          <a:cs typeface="Calibri"/>
                          <a:sym typeface="Calibri"/>
                        </a:rPr>
                        <a:t>How to grow a dinosaur</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chemeClr val="dk1"/>
                          </a:solidFill>
                          <a:latin typeface="Calibri"/>
                          <a:ea typeface="Calibri"/>
                          <a:cs typeface="Calibri"/>
                          <a:sym typeface="Calibri"/>
                        </a:rPr>
                        <a:t>Somebody swallowed Stanley</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chemeClr val="dk1"/>
                          </a:solidFill>
                          <a:latin typeface="Calibri"/>
                          <a:ea typeface="Calibri"/>
                          <a:cs typeface="Calibri"/>
                          <a:sym typeface="Calibri"/>
                        </a:rPr>
                        <a:t>Amazing!</a:t>
                      </a: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solidFill>
                          <a:schemeClr val="dk1"/>
                        </a:solidFill>
                        <a:latin typeface="Calibri"/>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chemeClr val="dk1"/>
                        </a:buClr>
                        <a:buSzPts val="1100"/>
                        <a:buFont typeface="Calibri"/>
                        <a:buNone/>
                        <a:tabLst/>
                        <a:defRPr/>
                      </a:pPr>
                      <a:r>
                        <a:rPr lang="en-US" sz="1100" u="none" strike="noStrike" cap="none" dirty="0" smtClean="0">
                          <a:solidFill>
                            <a:srgbClr val="7F7F7F"/>
                          </a:solidFill>
                          <a:latin typeface="Calibri"/>
                          <a:ea typeface="Calibri"/>
                          <a:cs typeface="Calibri"/>
                          <a:sym typeface="Calibri"/>
                        </a:rPr>
                        <a:t>Daily</a:t>
                      </a:r>
                      <a:r>
                        <a:rPr lang="en-US" sz="1100" u="none" strike="noStrike" cap="none" baseline="0" dirty="0" smtClean="0">
                          <a:solidFill>
                            <a:srgbClr val="7F7F7F"/>
                          </a:solidFill>
                          <a:latin typeface="Calibri"/>
                          <a:ea typeface="Calibri"/>
                          <a:cs typeface="Calibri"/>
                          <a:sym typeface="Calibri"/>
                        </a:rPr>
                        <a:t> sentence writing, daily handwriting</a:t>
                      </a: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rgbClr val="7F7F7F"/>
                          </a:solidFill>
                          <a:latin typeface="Calibri"/>
                          <a:ea typeface="Calibri"/>
                          <a:cs typeface="Calibri"/>
                          <a:sym typeface="Calibri"/>
                        </a:rPr>
                        <a:t>Writing </a:t>
                      </a:r>
                      <a:r>
                        <a:rPr lang="en-US" sz="1100" u="none" strike="noStrike" cap="none" dirty="0">
                          <a:solidFill>
                            <a:srgbClr val="7F7F7F"/>
                          </a:solidFill>
                          <a:latin typeface="Calibri"/>
                          <a:ea typeface="Calibri"/>
                          <a:cs typeface="Calibri"/>
                          <a:sym typeface="Calibri"/>
                        </a:rPr>
                        <a:t>recipes, </a:t>
                      </a:r>
                      <a:r>
                        <a:rPr lang="en-US" sz="1100" u="none" strike="noStrike" cap="none" dirty="0" smtClean="0">
                          <a:solidFill>
                            <a:srgbClr val="7F7F7F"/>
                          </a:solidFill>
                          <a:latin typeface="Calibri"/>
                          <a:ea typeface="Calibri"/>
                          <a:cs typeface="Calibri"/>
                          <a:sym typeface="Calibri"/>
                        </a:rPr>
                        <a:t>lists,</a:t>
                      </a:r>
                      <a:r>
                        <a:rPr lang="en-US" sz="1100" u="none" strike="noStrike" cap="none" baseline="0" dirty="0" smtClean="0">
                          <a:solidFill>
                            <a:srgbClr val="7F7F7F"/>
                          </a:solidFill>
                          <a:latin typeface="Calibri"/>
                          <a:ea typeface="Calibri"/>
                          <a:cs typeface="Calibri"/>
                          <a:sym typeface="Calibri"/>
                        </a:rPr>
                        <a:t> instructions</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baseline="0" dirty="0" smtClean="0">
                          <a:solidFill>
                            <a:srgbClr val="7F7F7F"/>
                          </a:solidFill>
                          <a:latin typeface="Calibri"/>
                          <a:ea typeface="Calibri"/>
                          <a:cs typeface="Calibri"/>
                          <a:sym typeface="Calibri"/>
                        </a:rPr>
                        <a:t>Writing a story with support</a:t>
                      </a:r>
                    </a:p>
                    <a:p>
                      <a:pPr marL="0" marR="0" lvl="0" indent="0" algn="ctr" rtl="0">
                        <a:lnSpc>
                          <a:spcPct val="107000"/>
                        </a:lnSpc>
                        <a:spcBef>
                          <a:spcPts val="0"/>
                        </a:spcBef>
                        <a:spcAft>
                          <a:spcPts val="0"/>
                        </a:spcAft>
                        <a:buClr>
                          <a:schemeClr val="dk1"/>
                        </a:buClr>
                        <a:buSzPts val="1100"/>
                        <a:buFont typeface="Calibri"/>
                        <a:buNone/>
                      </a:pPr>
                      <a:r>
                        <a:rPr lang="en-US" sz="1100" u="none" strike="noStrike" cap="none" dirty="0" smtClean="0">
                          <a:solidFill>
                            <a:srgbClr val="7F7F7F"/>
                          </a:solidFill>
                          <a:latin typeface="Calibri"/>
                          <a:ea typeface="Calibri"/>
                          <a:cs typeface="Calibri"/>
                          <a:sym typeface="Calibri"/>
                        </a:rPr>
                        <a:t>Writing </a:t>
                      </a:r>
                      <a:r>
                        <a:rPr lang="en-US" sz="1100" u="none" strike="noStrike" cap="none" dirty="0">
                          <a:solidFill>
                            <a:srgbClr val="7F7F7F"/>
                          </a:solidFill>
                          <a:latin typeface="Calibri"/>
                          <a:ea typeface="Calibri"/>
                          <a:cs typeface="Calibri"/>
                          <a:sym typeface="Calibri"/>
                        </a:rPr>
                        <a:t>for a purpose in role play using phonetically plausible attempts at words, beginning to use finger spaces</a:t>
                      </a:r>
                      <a:r>
                        <a:rPr lang="en-US" sz="1100" u="none" strike="noStrike" cap="none" dirty="0">
                          <a:solidFill>
                            <a:schemeClr val="dk1"/>
                          </a:solidFill>
                          <a:latin typeface="Calibri"/>
                          <a:ea typeface="Calibri"/>
                          <a:cs typeface="Calibri"/>
                          <a:sym typeface="Calibri"/>
                        </a:rPr>
                        <a:t>. </a:t>
                      </a:r>
                      <a:r>
                        <a:rPr lang="en-US" sz="1100" u="none" strike="noStrike" cap="none" dirty="0">
                          <a:solidFill>
                            <a:srgbClr val="7F7F7F"/>
                          </a:solidFill>
                        </a:rPr>
                        <a:t>Form lower-case and capital letters correctly. Rhyming words. </a:t>
                      </a:r>
                      <a:endParaRPr sz="14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US" sz="1100" b="1" u="none" strike="noStrike" cap="none" dirty="0">
                          <a:solidFill>
                            <a:schemeClr val="dk1"/>
                          </a:solidFill>
                          <a:latin typeface="Calibri"/>
                          <a:ea typeface="Calibri"/>
                          <a:cs typeface="Calibri"/>
                          <a:sym typeface="Calibri"/>
                        </a:rPr>
                        <a:t>Texts as a Stimulus:</a:t>
                      </a:r>
                      <a:endParaRPr sz="1400" u="none" strike="noStrike" cap="none" dirty="0"/>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smtClean="0">
                          <a:solidFill>
                            <a:schemeClr val="tx1"/>
                          </a:solidFill>
                          <a:latin typeface="Calibri"/>
                          <a:ea typeface="Calibri"/>
                          <a:cs typeface="Calibri"/>
                          <a:sym typeface="Calibri"/>
                        </a:rPr>
                        <a:t>What the Ladybird Heard</a:t>
                      </a:r>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smtClean="0">
                          <a:solidFill>
                            <a:schemeClr val="tx1"/>
                          </a:solidFill>
                          <a:latin typeface="Calibri"/>
                          <a:ea typeface="Calibri"/>
                          <a:cs typeface="Calibri"/>
                          <a:sym typeface="Calibri"/>
                        </a:rPr>
                        <a:t>My daddies!</a:t>
                      </a:r>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smtClean="0">
                          <a:solidFill>
                            <a:schemeClr val="tx1"/>
                          </a:solidFill>
                          <a:latin typeface="Calibri"/>
                          <a:ea typeface="Calibri"/>
                          <a:cs typeface="Calibri"/>
                          <a:sym typeface="Calibri"/>
                        </a:rPr>
                        <a:t>There’s a pig up my nose</a:t>
                      </a:r>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smtClean="0">
                          <a:solidFill>
                            <a:schemeClr val="tx1"/>
                          </a:solidFill>
                          <a:latin typeface="Calibri"/>
                          <a:ea typeface="Calibri"/>
                          <a:cs typeface="Calibri"/>
                          <a:sym typeface="Calibri"/>
                        </a:rPr>
                        <a:t>The pig in the pond</a:t>
                      </a:r>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smtClean="0">
                          <a:solidFill>
                            <a:schemeClr val="tx1"/>
                          </a:solidFill>
                          <a:latin typeface="Calibri"/>
                          <a:ea typeface="Calibri"/>
                          <a:cs typeface="Calibri"/>
                          <a:sym typeface="Calibri"/>
                        </a:rPr>
                        <a:t>It’s a no money day</a:t>
                      </a:r>
                    </a:p>
                    <a:p>
                      <a:pPr marL="0" marR="0" lvl="0" indent="0" algn="ctr" rtl="0">
                        <a:lnSpc>
                          <a:spcPct val="107000"/>
                        </a:lnSpc>
                        <a:spcBef>
                          <a:spcPts val="0"/>
                        </a:spcBef>
                        <a:spcAft>
                          <a:spcPts val="0"/>
                        </a:spcAft>
                        <a:buClr>
                          <a:srgbClr val="000000"/>
                        </a:buClr>
                        <a:buSzPts val="1100"/>
                        <a:buFont typeface="Arial"/>
                        <a:buNone/>
                      </a:pPr>
                      <a:r>
                        <a:rPr lang="en-GB" sz="1100" u="none" strike="noStrike" cap="none" dirty="0" err="1" smtClean="0">
                          <a:solidFill>
                            <a:schemeClr val="tx1"/>
                          </a:solidFill>
                          <a:latin typeface="Calibri"/>
                          <a:ea typeface="Calibri"/>
                          <a:cs typeface="Calibri"/>
                          <a:sym typeface="Calibri"/>
                        </a:rPr>
                        <a:t>Bumblebear</a:t>
                      </a:r>
                      <a:endParaRPr sz="1100" u="none" strike="noStrike" cap="none" dirty="0">
                        <a:solidFill>
                          <a:schemeClr val="tx1"/>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endParaRPr lang="en-US" sz="1100" u="none" strike="noStrike" cap="none" dirty="0" smtClean="0">
                        <a:solidFill>
                          <a:srgbClr val="7F7F7F"/>
                        </a:solidFill>
                        <a:latin typeface="Calibri"/>
                        <a:ea typeface="Calibri"/>
                        <a:cs typeface="Calibri"/>
                        <a:sym typeface="Calibri"/>
                      </a:endParaRPr>
                    </a:p>
                    <a:p>
                      <a:pPr marL="0" marR="0" lvl="0" indent="0" algn="ctr" defTabSz="914400" rtl="0" eaLnBrk="1" fontAlgn="auto" latinLnBrk="0" hangingPunct="1">
                        <a:lnSpc>
                          <a:spcPct val="107000"/>
                        </a:lnSpc>
                        <a:spcBef>
                          <a:spcPts val="800"/>
                        </a:spcBef>
                        <a:spcAft>
                          <a:spcPts val="0"/>
                        </a:spcAft>
                        <a:buClr>
                          <a:srgbClr val="000000"/>
                        </a:buClr>
                        <a:buSzPts val="1100"/>
                        <a:buFont typeface="Arial"/>
                        <a:buNone/>
                        <a:tabLst/>
                        <a:defRPr/>
                      </a:pPr>
                      <a:r>
                        <a:rPr lang="en-US" sz="1100" u="none" strike="noStrike" cap="none" dirty="0" smtClean="0">
                          <a:solidFill>
                            <a:srgbClr val="7F7F7F"/>
                          </a:solidFill>
                          <a:latin typeface="Calibri"/>
                          <a:ea typeface="Calibri"/>
                          <a:cs typeface="Calibri"/>
                          <a:sym typeface="Calibri"/>
                        </a:rPr>
                        <a:t>Daily</a:t>
                      </a:r>
                      <a:r>
                        <a:rPr lang="en-US" sz="1100" u="none" strike="noStrike" cap="none" baseline="0" dirty="0" smtClean="0">
                          <a:solidFill>
                            <a:srgbClr val="7F7F7F"/>
                          </a:solidFill>
                          <a:latin typeface="Calibri"/>
                          <a:ea typeface="Calibri"/>
                          <a:cs typeface="Calibri"/>
                          <a:sym typeface="Calibri"/>
                        </a:rPr>
                        <a:t> sentence writing, daily handwriting</a:t>
                      </a: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endParaRPr lang="en-US" sz="1100" u="none" strike="noStrike" cap="none" dirty="0" smtClean="0">
                        <a:solidFill>
                          <a:srgbClr val="7F7F7F"/>
                        </a:solidFill>
                        <a:latin typeface="Calibri"/>
                        <a:ea typeface="Calibri"/>
                        <a:cs typeface="Calibri"/>
                        <a:sym typeface="Calibri"/>
                      </a:endParaRP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Story </a:t>
                      </a:r>
                      <a:r>
                        <a:rPr lang="en-US" sz="1100" u="none" strike="noStrike" cap="none" dirty="0">
                          <a:solidFill>
                            <a:srgbClr val="7F7F7F"/>
                          </a:solidFill>
                          <a:latin typeface="Calibri"/>
                          <a:ea typeface="Calibri"/>
                          <a:cs typeface="Calibri"/>
                          <a:sym typeface="Calibri"/>
                        </a:rPr>
                        <a:t>writing, writing sentences using a range of tricky words that are spelt correctly. Beginning to use full stops, capital letters and finger spaces.</a:t>
                      </a:r>
                      <a:r>
                        <a:rPr lang="en-US" sz="1100" u="none" strike="noStrike" cap="none" dirty="0">
                          <a:solidFill>
                            <a:srgbClr val="7F7F7F"/>
                          </a:solidFill>
                        </a:rPr>
                        <a:t> Innovation of familiar texts Using familiar texts as a model for writing own stories. </a:t>
                      </a:r>
                      <a:endParaRPr lang="en-US" sz="1100" u="none" strike="noStrike" cap="none" dirty="0" smtClean="0">
                        <a:solidFill>
                          <a:srgbClr val="7F7F7F"/>
                        </a:solidFill>
                      </a:endParaRPr>
                    </a:p>
                    <a:p>
                      <a:pPr marL="0" marR="0" lvl="0" indent="0" algn="ctr" rtl="0">
                        <a:lnSpc>
                          <a:spcPct val="107000"/>
                        </a:lnSpc>
                        <a:spcBef>
                          <a:spcPts val="800"/>
                        </a:spcBef>
                        <a:spcAft>
                          <a:spcPts val="0"/>
                        </a:spcAft>
                        <a:buClr>
                          <a:srgbClr val="000000"/>
                        </a:buClr>
                        <a:buSzPts val="1100"/>
                        <a:buFont typeface="Arial"/>
                        <a:buNone/>
                      </a:pPr>
                      <a:r>
                        <a:rPr lang="en-US" sz="1100" u="none" strike="noStrike" cap="none" dirty="0" smtClean="0">
                          <a:solidFill>
                            <a:srgbClr val="7F7F7F"/>
                          </a:solidFill>
                          <a:latin typeface="Calibri"/>
                          <a:ea typeface="Calibri"/>
                          <a:cs typeface="Calibri"/>
                          <a:sym typeface="Calibri"/>
                        </a:rPr>
                        <a:t>Write </a:t>
                      </a:r>
                      <a:r>
                        <a:rPr lang="en-US" sz="1100" u="none" strike="noStrike" cap="none" dirty="0">
                          <a:solidFill>
                            <a:srgbClr val="7F7F7F"/>
                          </a:solidFill>
                          <a:latin typeface="Calibri"/>
                          <a:ea typeface="Calibri"/>
                          <a:cs typeface="Calibri"/>
                          <a:sym typeface="Calibri"/>
                        </a:rPr>
                        <a:t>three sentences  – B, M &amp; E. </a:t>
                      </a:r>
                      <a:endParaRPr sz="14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2"/>
                  </a:ext>
                </a:extLst>
              </a:tr>
            </a:tbl>
          </a:graphicData>
        </a:graphic>
      </p:graphicFrame>
      <p:sp>
        <p:nvSpPr>
          <p:cNvPr id="151" name="Google Shape;151;p9"/>
          <p:cNvSpPr/>
          <p:nvPr/>
        </p:nvSpPr>
        <p:spPr>
          <a:xfrm rot="2197730">
            <a:off x="534684" y="656880"/>
            <a:ext cx="1192809" cy="386669"/>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9"/>
          <p:cNvSpPr txBox="1"/>
          <p:nvPr/>
        </p:nvSpPr>
        <p:spPr>
          <a:xfrm>
            <a:off x="1725063" y="7133695"/>
            <a:ext cx="1217094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dirty="0">
                <a:solidFill>
                  <a:srgbClr val="7F7F7F"/>
                </a:solidFill>
                <a:latin typeface="Calibri"/>
                <a:ea typeface="Calibri"/>
                <a:cs typeface="Calibri"/>
                <a:sym typeface="Calibri"/>
              </a:rPr>
              <a:t>We will encourage children’s </a:t>
            </a:r>
            <a:r>
              <a:rPr lang="en-US" sz="1400" b="0" i="1" u="none" strike="noStrike" cap="none" dirty="0" smtClean="0">
                <a:solidFill>
                  <a:srgbClr val="7F7F7F"/>
                </a:solidFill>
                <a:latin typeface="Calibri"/>
                <a:ea typeface="Calibri"/>
                <a:cs typeface="Calibri"/>
                <a:sym typeface="Calibri"/>
              </a:rPr>
              <a:t>independence </a:t>
            </a:r>
            <a:r>
              <a:rPr lang="en-US" sz="1400" b="0" i="1" u="none" strike="noStrike" cap="none" dirty="0">
                <a:solidFill>
                  <a:srgbClr val="7F7F7F"/>
                </a:solidFill>
                <a:latin typeface="Calibri"/>
                <a:ea typeface="Calibri"/>
                <a:cs typeface="Calibri"/>
                <a:sym typeface="Calibri"/>
              </a:rPr>
              <a:t>and decision-making, supporting them to learn through their mistakes</a:t>
            </a:r>
            <a:r>
              <a:rPr lang="en-US" sz="1800" b="0" i="1" u="none" strike="noStrike" cap="none" dirty="0">
                <a:solidFill>
                  <a:srgbClr val="333333"/>
                </a:solidFill>
                <a:latin typeface="Calibri"/>
                <a:ea typeface="Calibri"/>
                <a:cs typeface="Calibri"/>
                <a:sym typeface="Calibri"/>
              </a:rPr>
              <a:t>.</a:t>
            </a:r>
            <a:endParaRPr sz="1800" b="0" i="1" u="none" strike="noStrike" cap="none" dirty="0">
              <a:solidFill>
                <a:schemeClr val="dk1"/>
              </a:solidFill>
              <a:latin typeface="Calibri"/>
              <a:ea typeface="Calibri"/>
              <a:cs typeface="Calibri"/>
              <a:sym typeface="Calibri"/>
            </a:endParaRPr>
          </a:p>
        </p:txBody>
      </p:sp>
      <p:sp>
        <p:nvSpPr>
          <p:cNvPr id="153" name="Google Shape;153;p9"/>
          <p:cNvSpPr/>
          <p:nvPr/>
        </p:nvSpPr>
        <p:spPr>
          <a:xfrm>
            <a:off x="3379586" y="127895"/>
            <a:ext cx="501298" cy="50129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0"/>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61" name="Google Shape;161;p10"/>
          <p:cNvGraphicFramePr/>
          <p:nvPr>
            <p:extLst>
              <p:ext uri="{D42A27DB-BD31-4B8C-83A1-F6EECF244321}">
                <p14:modId xmlns:p14="http://schemas.microsoft.com/office/powerpoint/2010/main" val="2920027297"/>
              </p:ext>
            </p:extLst>
          </p:nvPr>
        </p:nvGraphicFramePr>
        <p:xfrm>
          <a:off x="231033" y="575513"/>
          <a:ext cx="11459350" cy="10942360"/>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43275">
                  <a:extLst>
                    <a:ext uri="{9D8B030D-6E8A-4147-A177-3AD203B41FA5}">
                      <a16:colId xmlns:a16="http://schemas.microsoft.com/office/drawing/2014/main" xmlns="" val="20006"/>
                    </a:ext>
                  </a:extLst>
                </a:gridCol>
                <a:gridCol w="1493775">
                  <a:extLst>
                    <a:ext uri="{9D8B030D-6E8A-4147-A177-3AD203B41FA5}">
                      <a16:colId xmlns:a16="http://schemas.microsoft.com/office/drawing/2014/main" xmlns="" val="20007"/>
                    </a:ext>
                  </a:extLst>
                </a:gridCol>
              </a:tblGrid>
              <a:tr h="5342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Autumn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3600"/>
                        <a:buFont typeface="Amatic SC"/>
                        <a:buNone/>
                      </a:pPr>
                      <a:r>
                        <a:rPr lang="en-US" sz="3600" u="none" strike="noStrike" cap="none">
                          <a:solidFill>
                            <a:srgbClr val="7F7F7F"/>
                          </a:solidFill>
                          <a:latin typeface="Amatic SC"/>
                          <a:ea typeface="Amatic SC"/>
                          <a:cs typeface="Amatic SC"/>
                          <a:sym typeface="Amatic SC"/>
                        </a:rPr>
                        <a:t>Autumn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gridSpan="2">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400"/>
                        <a:buFont typeface="Arial"/>
                        <a:buNone/>
                      </a:pPr>
                      <a:r>
                        <a:rPr lang="en-US" sz="2400" b="0" u="none" strike="noStrike" cap="none">
                          <a:latin typeface="Amatic SC"/>
                          <a:ea typeface="Amatic SC"/>
                          <a:cs typeface="Amatic SC"/>
                          <a:sym typeface="Amatic SC"/>
                        </a:rPr>
                        <a:t>General Themes </a:t>
                      </a:r>
                      <a:endParaRPr sz="24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400"/>
                        <a:buFont typeface="Amatic SC"/>
                        <a:buNone/>
                      </a:pPr>
                      <a:r>
                        <a:rPr lang="en-US" sz="2400" u="none" strike="noStrike" cap="none">
                          <a:latin typeface="Amatic SC"/>
                          <a:ea typeface="Amatic SC"/>
                          <a:cs typeface="Amatic SC"/>
                          <a:sym typeface="Amatic SC"/>
                        </a:rPr>
                        <a:t>Let’s Celebrate!</a:t>
                      </a:r>
                      <a:endParaRPr sz="24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latin typeface="Amatic SC"/>
                          <a:ea typeface="Amatic SC"/>
                          <a:cs typeface="Amatic SC"/>
                          <a:sym typeface="Amatic SC"/>
                        </a:rPr>
                        <a:t>Amazing Animals </a:t>
                      </a:r>
                      <a:endParaRPr sz="24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400"/>
                        <a:buFont typeface="Amatic SC"/>
                        <a:buNone/>
                      </a:pPr>
                      <a:r>
                        <a:rPr lang="en-US" sz="2400" u="none" strike="noStrike" cap="none">
                          <a:latin typeface="Amatic SC"/>
                          <a:ea typeface="Amatic SC"/>
                          <a:cs typeface="Amatic SC"/>
                          <a:sym typeface="Amatic SC"/>
                        </a:rPr>
                        <a:t>Terrific Tales</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latin typeface="Amatic SC"/>
                          <a:ea typeface="Amatic SC"/>
                          <a:cs typeface="Amatic SC"/>
                          <a:sym typeface="Amatic SC"/>
                        </a:rPr>
                        <a:t>Ticket to Ride!</a:t>
                      </a:r>
                      <a:endParaRPr sz="24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gridSpan="2">
                  <a:txBody>
                    <a:bodyPr/>
                    <a:lstStyle/>
                    <a:p>
                      <a:pPr marL="0" marR="0" lvl="0" indent="0" algn="ctr" rtl="0">
                        <a:lnSpc>
                          <a:spcPct val="100000"/>
                        </a:lnSpc>
                        <a:spcBef>
                          <a:spcPts val="0"/>
                        </a:spcBef>
                        <a:spcAft>
                          <a:spcPts val="0"/>
                        </a:spcAft>
                        <a:buClr>
                          <a:srgbClr val="00B0F0"/>
                        </a:buClr>
                        <a:buSzPts val="2000"/>
                        <a:buFont typeface="Calibri"/>
                        <a:buNone/>
                      </a:pPr>
                      <a:r>
                        <a:rPr lang="en-GB" sz="24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4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4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1"/>
                  </a:ext>
                </a:extLst>
              </a:tr>
              <a:tr h="422125">
                <a:tc rowSpan="2">
                  <a:txBody>
                    <a:bodyPr/>
                    <a:lstStyle/>
                    <a:p>
                      <a:pPr marL="0" marR="0" lvl="0" indent="0" algn="ctr" rtl="0">
                        <a:lnSpc>
                          <a:spcPct val="100000"/>
                        </a:lnSpc>
                        <a:spcBef>
                          <a:spcPts val="0"/>
                        </a:spcBef>
                        <a:spcAft>
                          <a:spcPts val="0"/>
                        </a:spcAft>
                        <a:buClr>
                          <a:srgbClr val="000000"/>
                        </a:buClr>
                        <a:buSzPts val="3200"/>
                        <a:buFont typeface="Arial"/>
                        <a:buNone/>
                      </a:pPr>
                      <a:r>
                        <a:rPr lang="en-US" sz="3200" b="0" u="none" strike="noStrike" cap="none">
                          <a:latin typeface="Amatic SC"/>
                          <a:ea typeface="Amatic SC"/>
                          <a:cs typeface="Amatic SC"/>
                          <a:sym typeface="Amatic SC"/>
                        </a:rPr>
                        <a:t>Maths</a:t>
                      </a:r>
                      <a:endParaRPr sz="3200" b="0"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1800"/>
                        <a:buFont typeface="Arial"/>
                        <a:buNone/>
                      </a:pPr>
                      <a:r>
                        <a:rPr lang="en-US" sz="1800" b="0" i="1" u="none" strike="noStrike" cap="none">
                          <a:solidFill>
                            <a:srgbClr val="7F7F7F"/>
                          </a:solidFill>
                          <a:latin typeface="Calibri"/>
                          <a:ea typeface="Calibri"/>
                          <a:cs typeface="Calibri"/>
                          <a:sym typeface="Calibri"/>
                        </a:rPr>
                        <a:t>“Without mathematics, there’s nothing you can do. Everything around you is mathematics. Everything around you is numbers.” – </a:t>
                      </a:r>
                      <a:r>
                        <a:rPr lang="en-US" sz="1800" b="1" i="1" u="none" strike="noStrike" cap="none">
                          <a:solidFill>
                            <a:srgbClr val="7F7F7F"/>
                          </a:solidFill>
                          <a:latin typeface="Calibri"/>
                          <a:ea typeface="Calibri"/>
                          <a:cs typeface="Calibri"/>
                          <a:sym typeface="Calibri"/>
                        </a:rPr>
                        <a:t>Shakuntala Devi</a:t>
                      </a:r>
                      <a:endParaRPr sz="1400" u="none" strike="noStrike" cap="none"/>
                    </a:p>
                    <a:p>
                      <a:pPr marL="0" marR="0" lvl="0" indent="0" algn="ctr" rtl="0">
                        <a:lnSpc>
                          <a:spcPct val="100000"/>
                        </a:lnSpc>
                        <a:spcBef>
                          <a:spcPts val="0"/>
                        </a:spcBef>
                        <a:spcAft>
                          <a:spcPts val="0"/>
                        </a:spcAft>
                        <a:buClr>
                          <a:srgbClr val="000000"/>
                        </a:buClr>
                        <a:buSzPts val="1600"/>
                        <a:buFont typeface="Arial"/>
                        <a:buNone/>
                      </a:pPr>
                      <a:endParaRPr sz="1600" b="1" i="1" u="none" strike="noStrike" cap="none">
                        <a:solidFill>
                          <a:srgbClr val="7F7F7F"/>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600"/>
                        <a:buFont typeface="Arial"/>
                        <a:buNone/>
                      </a:pPr>
                      <a:endParaRPr sz="1600" b="1" i="1" u="none" strike="noStrike" cap="none">
                        <a:solidFill>
                          <a:srgbClr val="7F7F7F"/>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00"/>
                        <a:buFont typeface="Arial"/>
                        <a:buNone/>
                      </a:pPr>
                      <a:r>
                        <a:rPr lang="en-US" sz="1000" b="1" i="1" u="none" strike="noStrike" cap="none">
                          <a:solidFill>
                            <a:srgbClr val="CC66FF"/>
                          </a:solidFill>
                          <a:latin typeface="Calibri"/>
                          <a:ea typeface="Calibri"/>
                          <a:cs typeface="Calibri"/>
                          <a:sym typeface="Calibri"/>
                        </a:rPr>
                        <a:t>Mathematics Mastery</a:t>
                      </a:r>
                      <a:endParaRPr sz="1000" b="0" i="1" u="none" strike="noStrike" cap="none">
                        <a:solidFill>
                          <a:srgbClr val="CC66F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7">
                  <a:txBody>
                    <a:bodyPr/>
                    <a:lstStyle/>
                    <a:p>
                      <a:pPr marL="0" marR="0" lvl="0" indent="0" algn="ctr" rtl="0">
                        <a:lnSpc>
                          <a:spcPct val="100000"/>
                        </a:lnSpc>
                        <a:spcBef>
                          <a:spcPts val="0"/>
                        </a:spcBef>
                        <a:spcAft>
                          <a:spcPts val="0"/>
                        </a:spcAft>
                        <a:buClr>
                          <a:srgbClr val="000000"/>
                        </a:buClr>
                        <a:buSzPts val="900"/>
                        <a:buFont typeface="Arial"/>
                        <a:buNone/>
                      </a:pPr>
                      <a:r>
                        <a:rPr lang="en-US" sz="900" u="none" strike="noStrike" cap="none" dirty="0"/>
                        <a:t>Developing a </a:t>
                      </a:r>
                      <a:r>
                        <a:rPr lang="en-US" sz="900" b="1" u="none" strike="noStrike" cap="none" dirty="0"/>
                        <a:t>strong grounding in number </a:t>
                      </a:r>
                      <a:r>
                        <a:rPr lang="en-US" sz="900" u="none" strike="noStrike" cap="none" dirty="0"/>
                        <a:t>is essential so that all children develop the necessary </a:t>
                      </a:r>
                      <a:r>
                        <a:rPr lang="en-US" sz="900" b="1" u="none" strike="noStrike" cap="none" dirty="0"/>
                        <a:t>building blocks </a:t>
                      </a:r>
                      <a:r>
                        <a:rPr lang="en-US" sz="900" u="none" strike="noStrike" cap="none" dirty="0"/>
                        <a:t>to excel mathematically. Children should be able to </a:t>
                      </a:r>
                      <a:r>
                        <a:rPr lang="en-US" sz="900" b="1" u="none" strike="noStrike" cap="none" dirty="0"/>
                        <a:t>count confidently</a:t>
                      </a:r>
                      <a:r>
                        <a:rPr lang="en-US" sz="900" u="none" strike="noStrike" cap="none" dirty="0"/>
                        <a:t>, develop a deep understanding of the </a:t>
                      </a:r>
                      <a:r>
                        <a:rPr lang="en-US" sz="900" b="1" u="none" strike="noStrike" cap="none" dirty="0"/>
                        <a:t>numbers to 10</a:t>
                      </a:r>
                      <a:r>
                        <a:rPr lang="en-US" sz="900" u="none" strike="noStrike" cap="none" dirty="0"/>
                        <a:t>, the </a:t>
                      </a:r>
                      <a:r>
                        <a:rPr lang="en-US" sz="900" b="1" u="none" strike="noStrike" cap="none" dirty="0"/>
                        <a:t>relationships between </a:t>
                      </a:r>
                      <a:r>
                        <a:rPr lang="en-US" sz="900" u="none" strike="noStrike" cap="none" dirty="0"/>
                        <a:t>them and the patterns within those numbers. By providing frequent and varied opportunities to build and apply this understanding - such as using </a:t>
                      </a:r>
                      <a:r>
                        <a:rPr lang="en-US" sz="900" b="1" u="none" strike="noStrike" cap="none" dirty="0"/>
                        <a:t>manipulatives,</a:t>
                      </a:r>
                      <a:r>
                        <a:rPr lang="en-US" sz="900" u="none" strike="noStrike" cap="none" dirty="0"/>
                        <a:t> including small pebbles and tens frames for </a:t>
                      </a:r>
                      <a:r>
                        <a:rPr lang="en-US" sz="900" u="none" strike="noStrike" cap="none" dirty="0" err="1"/>
                        <a:t>organising</a:t>
                      </a:r>
                      <a:r>
                        <a:rPr lang="en-US" sz="900" u="none" strike="noStrike" cap="none" dirty="0"/>
                        <a:t> counting - children will develop a secure base of knowledge and vocabulary from which </a:t>
                      </a:r>
                      <a:r>
                        <a:rPr lang="en-US" sz="900" b="1" u="none" strike="noStrike" cap="none" dirty="0"/>
                        <a:t>mastery of mathematics </a:t>
                      </a:r>
                      <a:r>
                        <a:rPr lang="en-US" sz="900" u="none" strike="noStrike" cap="none" dirty="0"/>
                        <a:t>is built. In addition, it is important that the curriculum includes </a:t>
                      </a:r>
                      <a:r>
                        <a:rPr lang="en-US" sz="900" b="1" u="none" strike="noStrike" cap="none" dirty="0"/>
                        <a:t>rich opportunities for children to develop their spatial reasoning </a:t>
                      </a:r>
                      <a:r>
                        <a:rPr lang="en-US" sz="900" u="none" strike="noStrike" cap="none" dirty="0"/>
                        <a:t>skills across all areas of mathematics including shape, space and measures. It is important that children </a:t>
                      </a:r>
                      <a:r>
                        <a:rPr lang="en-US" sz="900" b="1" u="none" strike="noStrike" cap="none" dirty="0"/>
                        <a:t>develop positive attitudes and interests in mathematics</a:t>
                      </a:r>
                      <a:r>
                        <a:rPr lang="en-US" sz="900" u="none" strike="noStrike" cap="none" dirty="0"/>
                        <a:t>, look for </a:t>
                      </a:r>
                      <a:r>
                        <a:rPr lang="en-US" sz="900" b="1" u="none" strike="noStrike" cap="none" dirty="0"/>
                        <a:t>patterns and relationships</a:t>
                      </a:r>
                      <a:r>
                        <a:rPr lang="en-US" sz="900" u="none" strike="noStrike" cap="none" dirty="0"/>
                        <a:t>, spot </a:t>
                      </a:r>
                      <a:r>
                        <a:rPr lang="en-US" sz="900" b="1" u="none" strike="noStrike" cap="none" dirty="0"/>
                        <a:t>connections, ‘have a go’</a:t>
                      </a:r>
                      <a:r>
                        <a:rPr lang="en-US" sz="900" u="none" strike="noStrike" cap="none" dirty="0"/>
                        <a:t>, </a:t>
                      </a:r>
                      <a:r>
                        <a:rPr lang="en-US" sz="900" b="1" u="none" strike="noStrike" cap="none" dirty="0"/>
                        <a:t>talk to adults </a:t>
                      </a:r>
                      <a:r>
                        <a:rPr lang="en-US" sz="900" u="none" strike="noStrike" cap="none" dirty="0"/>
                        <a:t>and peers about what they notice and not be afraid to make mistakes.</a:t>
                      </a:r>
                      <a:endParaRPr sz="900" u="none" strike="noStrike" cap="none" dirty="0">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781475">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400" b="1" u="none" strike="noStrike" cap="none" dirty="0">
                          <a:solidFill>
                            <a:srgbClr val="7F7F7F"/>
                          </a:solidFill>
                        </a:rPr>
                        <a:t>Early Mathematical Experiences</a:t>
                      </a:r>
                      <a:endParaRPr sz="1400" u="none" strike="noStrike" cap="none" dirty="0"/>
                    </a:p>
                    <a:p>
                      <a:pPr marL="0" marR="0" lvl="0" indent="0" algn="ctr" rtl="0">
                        <a:lnSpc>
                          <a:spcPct val="100000"/>
                        </a:lnSpc>
                        <a:spcBef>
                          <a:spcPts val="0"/>
                        </a:spcBef>
                        <a:spcAft>
                          <a:spcPts val="0"/>
                        </a:spcAft>
                        <a:buClr>
                          <a:schemeClr val="dk1"/>
                        </a:buClr>
                        <a:buSzPts val="1000"/>
                        <a:buFont typeface="Calibri"/>
                        <a:buNone/>
                      </a:pPr>
                      <a:r>
                        <a:rPr lang="en-US" sz="1000" u="none" strike="noStrike" cap="none" dirty="0">
                          <a:solidFill>
                            <a:srgbClr val="7030A0"/>
                          </a:solidFill>
                        </a:rPr>
                        <a:t>Counting rhymes and songs</a:t>
                      </a:r>
                      <a:endParaRPr sz="1400" u="none" strike="noStrike" cap="none" dirty="0">
                        <a:solidFill>
                          <a:srgbClr val="7030A0"/>
                        </a:solidFill>
                      </a:endParaRPr>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Classifying objects based on one attribute •Matching equal and unequal sets •Comparing objects and sets. </a:t>
                      </a:r>
                      <a:r>
                        <a:rPr lang="en-US" sz="1000" u="none" strike="noStrike" cap="none" dirty="0" err="1">
                          <a:solidFill>
                            <a:srgbClr val="7030A0"/>
                          </a:solidFill>
                        </a:rPr>
                        <a:t>Subitising</a:t>
                      </a:r>
                      <a:r>
                        <a:rPr lang="en-US" sz="1000" u="none" strike="noStrike" cap="none" dirty="0">
                          <a:solidFill>
                            <a:srgbClr val="7030A0"/>
                          </a:solidFill>
                        </a:rPr>
                        <a:t>. •Ordering objects and sets / introduce manipulatives. Number recognition. 2D Shapes. </a:t>
                      </a:r>
                      <a:endParaRPr sz="1400" u="none" strike="noStrike" cap="none" dirty="0">
                        <a:solidFill>
                          <a:srgbClr val="7030A0"/>
                        </a:solidFill>
                      </a:endParaRPr>
                    </a:p>
                    <a:p>
                      <a:pPr marL="0" marR="0" lvl="0" indent="0" algn="ctr" rtl="0">
                        <a:lnSpc>
                          <a:spcPct val="100000"/>
                        </a:lnSpc>
                        <a:spcBef>
                          <a:spcPts val="0"/>
                        </a:spcBef>
                        <a:spcAft>
                          <a:spcPts val="0"/>
                        </a:spcAft>
                        <a:buClr>
                          <a:srgbClr val="000000"/>
                        </a:buClr>
                        <a:buSzPts val="1400"/>
                        <a:buFont typeface="Arial"/>
                        <a:buNone/>
                      </a:pPr>
                      <a:r>
                        <a:rPr lang="en-US" sz="1400" b="1" u="none" strike="noStrike" cap="none" dirty="0">
                          <a:solidFill>
                            <a:srgbClr val="7030A0"/>
                          </a:solidFill>
                        </a:rPr>
                        <a:t>Pattern and early number</a:t>
                      </a:r>
                      <a:endParaRPr sz="1400" u="none" strike="noStrike" cap="none" dirty="0">
                        <a:solidFill>
                          <a:srgbClr val="7030A0"/>
                        </a:solidFill>
                      </a:endParaRPr>
                    </a:p>
                    <a:p>
                      <a:pPr marL="0" marR="0" lvl="0" indent="0" algn="ctr" rtl="0">
                        <a:lnSpc>
                          <a:spcPct val="100000"/>
                        </a:lnSpc>
                        <a:spcBef>
                          <a:spcPts val="0"/>
                        </a:spcBef>
                        <a:spcAft>
                          <a:spcPts val="0"/>
                        </a:spcAft>
                        <a:buClr>
                          <a:srgbClr val="000000"/>
                        </a:buClr>
                        <a:buSzPts val="1000"/>
                        <a:buFont typeface="Arial"/>
                        <a:buNone/>
                      </a:pPr>
                      <a:r>
                        <a:rPr lang="en-US" sz="1000" u="none" strike="noStrike" cap="none" dirty="0" err="1">
                          <a:solidFill>
                            <a:srgbClr val="7030A0"/>
                          </a:solidFill>
                        </a:rPr>
                        <a:t>Recognise</a:t>
                      </a:r>
                      <a:r>
                        <a:rPr lang="en-US" sz="1000" u="none" strike="noStrike" cap="none" dirty="0">
                          <a:solidFill>
                            <a:srgbClr val="7030A0"/>
                          </a:solidFill>
                        </a:rPr>
                        <a:t>, describe, copy and extend </a:t>
                      </a:r>
                      <a:r>
                        <a:rPr lang="en-US" sz="1000" u="none" strike="noStrike" cap="none" dirty="0" err="1">
                          <a:solidFill>
                            <a:srgbClr val="7030A0"/>
                          </a:solidFill>
                        </a:rPr>
                        <a:t>colour</a:t>
                      </a:r>
                      <a:r>
                        <a:rPr lang="en-US" sz="1000" u="none" strike="noStrike" cap="none" dirty="0">
                          <a:solidFill>
                            <a:srgbClr val="7030A0"/>
                          </a:solidFill>
                        </a:rPr>
                        <a:t> and size patterns • •Estimate and check by counting. </a:t>
                      </a:r>
                      <a:r>
                        <a:rPr lang="en-US" sz="1000" u="none" strike="noStrike" cap="none" dirty="0" err="1">
                          <a:solidFill>
                            <a:srgbClr val="7030A0"/>
                          </a:solidFill>
                        </a:rPr>
                        <a:t>Recognise</a:t>
                      </a:r>
                      <a:r>
                        <a:rPr lang="en-US" sz="1000" u="none" strike="noStrike" cap="none" dirty="0">
                          <a:solidFill>
                            <a:srgbClr val="7030A0"/>
                          </a:solidFill>
                        </a:rPr>
                        <a:t> numbers in the environment. </a:t>
                      </a:r>
                      <a:endParaRPr sz="1000" u="none" strike="noStrike" cap="none" dirty="0">
                        <a:solidFill>
                          <a:srgbClr val="7030A0"/>
                        </a:solidFill>
                      </a:endParaRPr>
                    </a:p>
                    <a:p>
                      <a:pPr marL="0" marR="0" lvl="0" indent="0" algn="ctr" rtl="0">
                        <a:lnSpc>
                          <a:spcPct val="100000"/>
                        </a:lnSpc>
                        <a:spcBef>
                          <a:spcPts val="0"/>
                        </a:spcBef>
                        <a:spcAft>
                          <a:spcPts val="0"/>
                        </a:spcAft>
                        <a:buClr>
                          <a:srgbClr val="000000"/>
                        </a:buClr>
                        <a:buSzPts val="1000"/>
                        <a:buFont typeface="Arial"/>
                        <a:buNone/>
                      </a:pPr>
                      <a:r>
                        <a:rPr lang="en-US" sz="1000" u="none" strike="noStrike" cap="none" dirty="0">
                          <a:solidFill>
                            <a:srgbClr val="7030A0"/>
                          </a:solidFill>
                        </a:rPr>
                        <a:t>Introduction to </a:t>
                      </a:r>
                      <a:r>
                        <a:rPr lang="en-US" sz="1000" u="none" strike="noStrike" cap="none" dirty="0" err="1">
                          <a:solidFill>
                            <a:srgbClr val="7030A0"/>
                          </a:solidFill>
                        </a:rPr>
                        <a:t>numicon</a:t>
                      </a:r>
                      <a:endParaRPr sz="1000" u="none" strike="noStrike" cap="none" dirty="0">
                        <a:solidFill>
                          <a:srgbClr val="7030A0"/>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030A0"/>
                          </a:solidFill>
                        </a:rPr>
                        <a:t>Calendar and time</a:t>
                      </a:r>
                      <a:endParaRPr sz="1400" u="none" strike="noStrike" cap="none" dirty="0">
                        <a:solidFill>
                          <a:srgbClr val="7030A0"/>
                        </a:solidFill>
                      </a:endParaRPr>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000" u="none" strike="noStrike" cap="none" dirty="0">
                        <a:solidFill>
                          <a:srgbClr val="7030A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Daily careful counting</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Ordering numbers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Comparing numbers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Properties of 2d and 3d shapes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Begin to investigate more and fewer</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Use numerals as labels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See that numbers 1,2 and 3 can be represented in different ways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Compare capacities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Repeating patterns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Daily </a:t>
                      </a:r>
                      <a:r>
                        <a:rPr lang="en-US" sz="1000" b="1" u="none" strike="noStrike" cap="none" dirty="0" err="1">
                          <a:solidFill>
                            <a:srgbClr val="7F7F7F"/>
                          </a:solidFill>
                        </a:rPr>
                        <a:t>subitising</a:t>
                      </a:r>
                      <a:r>
                        <a:rPr lang="en-US" sz="1000" b="1" u="none" strike="noStrike" cap="none" dirty="0">
                          <a:solidFill>
                            <a:srgbClr val="7F7F7F"/>
                          </a:solidFill>
                        </a:rPr>
                        <a:t> through Self registration and book vote</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‘What do you see?’</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‘What do you notice?’</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r>
                        <a:rPr lang="en-US" sz="1000" b="1" u="none" strike="noStrike" cap="none" dirty="0">
                          <a:solidFill>
                            <a:srgbClr val="7F7F7F"/>
                          </a:solidFill>
                        </a:rPr>
                        <a:t>(Karen Wilding as stimulus)</a:t>
                      </a:r>
                      <a:endParaRPr sz="1000" b="1" u="none" strike="noStrike" cap="none" dirty="0">
                        <a:solidFill>
                          <a:srgbClr val="7F7F7F"/>
                        </a:solidFill>
                      </a:endParaRPr>
                    </a:p>
                    <a:p>
                      <a:pPr marL="0" marR="0" lvl="0" indent="0" algn="l" rtl="0">
                        <a:lnSpc>
                          <a:spcPct val="100000"/>
                        </a:lnSpc>
                        <a:spcBef>
                          <a:spcPts val="0"/>
                        </a:spcBef>
                        <a:spcAft>
                          <a:spcPts val="0"/>
                        </a:spcAft>
                        <a:buClr>
                          <a:srgbClr val="000000"/>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rgbClr val="000000"/>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030A0"/>
                          </a:solidFill>
                        </a:rPr>
                        <a:t>Calendar and time</a:t>
                      </a:r>
                      <a:endParaRPr sz="1400" u="none" strike="noStrike" cap="none" dirty="0">
                        <a:solidFill>
                          <a:srgbClr val="7030A0"/>
                        </a:solidFill>
                      </a:endParaRPr>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400" b="1" u="none" strike="noStrike" cap="none" dirty="0">
                        <a:solidFill>
                          <a:srgbClr val="7030A0"/>
                        </a:solidFill>
                      </a:endParaRPr>
                    </a:p>
                    <a:p>
                      <a:pPr marL="0" marR="0" lvl="0" indent="0" algn="ctr" rtl="0">
                        <a:lnSpc>
                          <a:spcPct val="100000"/>
                        </a:lnSpc>
                        <a:spcBef>
                          <a:spcPts val="0"/>
                        </a:spcBef>
                        <a:spcAft>
                          <a:spcPts val="0"/>
                        </a:spcAft>
                        <a:buClr>
                          <a:srgbClr val="000000"/>
                        </a:buClr>
                        <a:buSzPts val="1400"/>
                        <a:buFont typeface="Arial"/>
                        <a:buNone/>
                      </a:pPr>
                      <a:endParaRPr sz="1400" b="1" u="none" strike="noStrike" cap="none" dirty="0">
                        <a:solidFill>
                          <a:srgbClr val="7030A0"/>
                        </a:solidFill>
                      </a:endParaRPr>
                    </a:p>
                    <a:p>
                      <a:pPr marL="0" marR="0" lvl="0" indent="0" algn="l" rtl="0">
                        <a:lnSpc>
                          <a:spcPct val="100000"/>
                        </a:lnSpc>
                        <a:spcBef>
                          <a:spcPts val="0"/>
                        </a:spcBef>
                        <a:spcAft>
                          <a:spcPts val="0"/>
                        </a:spcAft>
                        <a:buClr>
                          <a:srgbClr val="000000"/>
                        </a:buClr>
                        <a:buSzPts val="1400"/>
                        <a:buFont typeface="Arial"/>
                        <a:buNone/>
                      </a:pPr>
                      <a:r>
                        <a:rPr lang="en-US" sz="1400" b="1" u="none" strike="noStrike" cap="none" dirty="0">
                          <a:solidFill>
                            <a:srgbClr val="7030A0"/>
                          </a:solidFill>
                        </a:rPr>
                        <a:t>Calendar and time</a:t>
                      </a:r>
                      <a:endParaRPr sz="1400" u="none" strike="noStrike" cap="none" dirty="0">
                        <a:solidFill>
                          <a:srgbClr val="7030A0"/>
                        </a:solidFill>
                      </a:endParaRPr>
                    </a:p>
                    <a:p>
                      <a:pPr marL="0" marR="0" lvl="0" indent="0" algn="ctr" rtl="0">
                        <a:lnSpc>
                          <a:spcPct val="100000"/>
                        </a:lnSpc>
                        <a:spcBef>
                          <a:spcPts val="0"/>
                        </a:spcBef>
                        <a:spcAft>
                          <a:spcPts val="0"/>
                        </a:spcAft>
                        <a:buClr>
                          <a:srgbClr val="000000"/>
                        </a:buClr>
                        <a:buSzPts val="1000"/>
                        <a:buFont typeface="Arial"/>
                        <a:buNone/>
                      </a:pPr>
                      <a:r>
                        <a:rPr lang="en-US" sz="1000" u="none" strike="noStrike" cap="none" dirty="0">
                          <a:solidFill>
                            <a:srgbClr val="7030A0"/>
                          </a:solidFill>
                        </a:rPr>
                        <a:t>Days of the week, seasons •Sequence daily events</a:t>
                      </a:r>
                      <a:endParaRPr sz="1000" b="1" u="none" strike="noStrike" cap="none" dirty="0">
                        <a:solidFill>
                          <a:srgbClr val="7030A0"/>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Daily careful counting</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Ordering numbers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See that numbers 4,5, 6 and 7 can be represented in different ways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Compare lengths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Sort objects into sets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Explore weight</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Introduce addition</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Introduce 1 more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Solve 1 more problems and make 1 more stories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Find the difference without counting</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Sequence everyday events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Self registration and book vote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see?’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notice?’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(Karen Wilding as stimulus)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F7F7F"/>
                          </a:solidFill>
                        </a:rPr>
                        <a:t>Calendar and time</a:t>
                      </a:r>
                      <a:endParaRPr sz="1400" u="none" strike="noStrike" cap="none" dirty="0"/>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000"/>
                        <a:buFont typeface="Arial"/>
                        <a:buNone/>
                      </a:pPr>
                      <a:endParaRPr sz="1000" u="none" strike="noStrike" cap="none" dirty="0">
                        <a:solidFill>
                          <a:srgbClr val="7F7F7F"/>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Daily careful counting</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Ordering </a:t>
                      </a:r>
                      <a:r>
                        <a:rPr lang="en-US" sz="1000" b="1" u="none" strike="noStrike" cap="none" dirty="0" smtClean="0">
                          <a:solidFill>
                            <a:srgbClr val="7F7F7F"/>
                          </a:solidFill>
                        </a:rPr>
                        <a:t>numbers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Compare quantities and begin to find the difference</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Begin to use the terms odd and even</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smtClean="0">
                          <a:solidFill>
                            <a:srgbClr val="7F7F7F"/>
                          </a:solidFill>
                        </a:rPr>
                        <a:t>Use </a:t>
                      </a:r>
                      <a:r>
                        <a:rPr lang="en-US" sz="1000" b="1" u="none" strike="noStrike" cap="none" dirty="0">
                          <a:solidFill>
                            <a:srgbClr val="7F7F7F"/>
                          </a:solidFill>
                        </a:rPr>
                        <a:t>the language of subtraction</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See that numbers 8,9 </a:t>
                      </a:r>
                      <a:r>
                        <a:rPr lang="en-US" sz="1000" b="1" u="none" strike="noStrike" cap="none" dirty="0" smtClean="0">
                          <a:solidFill>
                            <a:srgbClr val="7F7F7F"/>
                          </a:solidFill>
                        </a:rPr>
                        <a:t>and </a:t>
                      </a:r>
                      <a:r>
                        <a:rPr lang="en-US" sz="1000" b="1" u="none" strike="noStrike" cap="none" dirty="0">
                          <a:solidFill>
                            <a:srgbClr val="7F7F7F"/>
                          </a:solidFill>
                        </a:rPr>
                        <a:t>10 can be represented in different ways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Introduce sharing</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See and learn the term doubles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Begin to count in steps of 2 and 10</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Find 1 fewer</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Introduce halving</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Sort geometric shapes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Repeating patterns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Symmetry</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Self registration and book vote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see?’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notice?’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(Karen Wilding as stimulus)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F7F7F"/>
                          </a:solidFill>
                        </a:rPr>
                        <a:t>Calendar and time</a:t>
                      </a:r>
                      <a:endParaRPr sz="1400" u="none" strike="noStrike" cap="none" dirty="0"/>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000"/>
                        <a:buFont typeface="Arial"/>
                        <a:buNone/>
                      </a:pPr>
                      <a:endParaRPr sz="1000" b="1" u="none" strike="noStrike" cap="none" dirty="0">
                        <a:solidFill>
                          <a:srgbClr val="7F7F7F"/>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gridSpan="2">
                  <a:txBody>
                    <a:bodyPr/>
                    <a:lstStyle/>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Daily careful counting</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Ordering </a:t>
                      </a:r>
                      <a:r>
                        <a:rPr lang="en-US" sz="1000" b="1" u="none" strike="noStrike" cap="none" dirty="0" smtClean="0">
                          <a:solidFill>
                            <a:srgbClr val="7F7F7F"/>
                          </a:solidFill>
                        </a:rPr>
                        <a:t>numbers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Understand subtraction in different ways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Find how many more/fewer without counting</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Solve more and less problems using data handling</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Number bonds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smtClean="0">
                          <a:solidFill>
                            <a:srgbClr val="7F7F7F"/>
                          </a:solidFill>
                        </a:rPr>
                        <a:t>Pictograms</a:t>
                      </a:r>
                      <a:endParaRPr lang="en-US"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smtClean="0">
                          <a:solidFill>
                            <a:srgbClr val="7F7F7F"/>
                          </a:solidFill>
                        </a:rPr>
                        <a:t>Seeing </a:t>
                      </a:r>
                      <a:r>
                        <a:rPr lang="en-US" sz="1000" b="1" u="none" strike="noStrike" cap="none" dirty="0">
                          <a:solidFill>
                            <a:srgbClr val="7F7F7F"/>
                          </a:solidFill>
                        </a:rPr>
                        <a:t>that a whole is made up of parts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Understand that addition can be done in any order</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Begin to notice the pattern when counting in 5’s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Know that a whole can be made up of odd parts that are the same or different size</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Begin to be aware of the inverse operation between addition and subtraction</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Understand that weight is not necessarily related to size</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Self registration and book vote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see?’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notice?’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(Karen Wilding as stimulus)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F7F7F"/>
                          </a:solidFill>
                        </a:rPr>
                        <a:t>Calendar and time</a:t>
                      </a:r>
                      <a:endParaRPr sz="1400" u="none" strike="noStrike" cap="none" dirty="0"/>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030A0"/>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endParaRPr sz="14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F7F7F"/>
                          </a:solidFill>
                        </a:rPr>
                        <a:t>Calendar and time</a:t>
                      </a:r>
                      <a:endParaRPr sz="1400" u="none" strike="noStrike" cap="none" dirty="0"/>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t>Days of the week, seasons •Sequence daily events</a:t>
                      </a:r>
                      <a:endParaRPr sz="10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Daily careful counting</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Ordering </a:t>
                      </a:r>
                      <a:r>
                        <a:rPr lang="en-US" sz="1000" b="1" u="none" strike="noStrike" cap="none" dirty="0" smtClean="0">
                          <a:solidFill>
                            <a:srgbClr val="7F7F7F"/>
                          </a:solidFill>
                        </a:rPr>
                        <a:t>numbers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Comparing lengths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Notice and describe distances between objects and places and distances travelled</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Begin to notice equivalences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Use addition and subtraction facts to solve problems</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Use comparative language effectively</a:t>
                      </a: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000"/>
                        <a:buFont typeface="Arial"/>
                        <a:buNone/>
                      </a:pPr>
                      <a:r>
                        <a:rPr lang="en-US" sz="1000" b="1" u="none" strike="noStrike" cap="none" dirty="0">
                          <a:solidFill>
                            <a:srgbClr val="7F7F7F"/>
                          </a:solidFill>
                        </a:rPr>
                        <a:t>Consolidation and retrieval activities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Self registration and book vote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see?’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‘What do you notice?’</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r>
                        <a:rPr lang="en-US" sz="1000" b="1" u="none" strike="noStrike" cap="none" dirty="0">
                          <a:solidFill>
                            <a:srgbClr val="7F7F7F"/>
                          </a:solidFill>
                        </a:rPr>
                        <a:t>(Karen Wilding as stimulus)</a:t>
                      </a:r>
                      <a:endParaRPr sz="1000" b="1" u="none" strike="noStrike" cap="none" dirty="0">
                        <a:solidFill>
                          <a:srgbClr val="7F7F7F"/>
                        </a:solidFill>
                      </a:endParaRPr>
                    </a:p>
                    <a:p>
                      <a:pPr marL="0" marR="0" lvl="0" indent="0" algn="l" rtl="0">
                        <a:lnSpc>
                          <a:spcPct val="100000"/>
                        </a:lnSpc>
                        <a:spcBef>
                          <a:spcPts val="0"/>
                        </a:spcBef>
                        <a:spcAft>
                          <a:spcPts val="0"/>
                        </a:spcAft>
                        <a:buClr>
                          <a:schemeClr val="dk1"/>
                        </a:buClr>
                        <a:buSzPts val="1400"/>
                        <a:buFont typeface="Arial"/>
                        <a:buNone/>
                      </a:pPr>
                      <a:endParaRPr sz="1000" b="1" u="none" strike="noStrike" cap="none" dirty="0">
                        <a:solidFill>
                          <a:srgbClr val="7F7F7F"/>
                        </a:solidFill>
                      </a:endParaRPr>
                    </a:p>
                    <a:p>
                      <a:pPr marL="0" marR="0" lvl="0" indent="0" algn="ctr" rtl="0">
                        <a:lnSpc>
                          <a:spcPct val="100000"/>
                        </a:lnSpc>
                        <a:spcBef>
                          <a:spcPts val="0"/>
                        </a:spcBef>
                        <a:spcAft>
                          <a:spcPts val="0"/>
                        </a:spcAft>
                        <a:buClr>
                          <a:schemeClr val="dk1"/>
                        </a:buClr>
                        <a:buSzPts val="1400"/>
                        <a:buFont typeface="Arial"/>
                        <a:buNone/>
                      </a:pPr>
                      <a:r>
                        <a:rPr lang="en-US" sz="1400" b="1" u="none" strike="noStrike" cap="none" dirty="0">
                          <a:solidFill>
                            <a:srgbClr val="7F7F7F"/>
                          </a:solidFill>
                        </a:rPr>
                        <a:t>Calendar and time</a:t>
                      </a:r>
                      <a:endParaRPr sz="1400" u="none" strike="noStrike" cap="none" dirty="0"/>
                    </a:p>
                    <a:p>
                      <a:pPr marL="0" marR="0" lvl="0" indent="0" algn="ctr" rtl="0">
                        <a:lnSpc>
                          <a:spcPct val="100000"/>
                        </a:lnSpc>
                        <a:spcBef>
                          <a:spcPts val="0"/>
                        </a:spcBef>
                        <a:spcAft>
                          <a:spcPts val="0"/>
                        </a:spcAft>
                        <a:buClr>
                          <a:schemeClr val="dk1"/>
                        </a:buClr>
                        <a:buSzPts val="1000"/>
                        <a:buFont typeface="Arial"/>
                        <a:buNone/>
                      </a:pPr>
                      <a:r>
                        <a:rPr lang="en-US" sz="1000" u="none" strike="noStrike" cap="none" dirty="0">
                          <a:solidFill>
                            <a:srgbClr val="7030A0"/>
                          </a:solidFill>
                        </a:rPr>
                        <a:t>Days of the week, seasons •Sequence daily events</a:t>
                      </a:r>
                      <a:endParaRPr sz="1000" b="1" u="none" strike="noStrike" cap="none" dirty="0">
                        <a:solidFill>
                          <a:srgbClr val="7030A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1"/>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67" name="Google Shape;167;p11"/>
          <p:cNvGraphicFramePr/>
          <p:nvPr>
            <p:extLst>
              <p:ext uri="{D42A27DB-BD31-4B8C-83A1-F6EECF244321}">
                <p14:modId xmlns:p14="http://schemas.microsoft.com/office/powerpoint/2010/main" val="89564498"/>
              </p:ext>
            </p:extLst>
          </p:nvPr>
        </p:nvGraphicFramePr>
        <p:xfrm>
          <a:off x="262488" y="492232"/>
          <a:ext cx="11459375" cy="8211835"/>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52900">
                  <a:extLst>
                    <a:ext uri="{9D8B030D-6E8A-4147-A177-3AD203B41FA5}">
                      <a16:colId xmlns:a16="http://schemas.microsoft.com/office/drawing/2014/main" xmlns="" val="20002"/>
                    </a:ext>
                  </a:extLst>
                </a:gridCol>
                <a:gridCol w="1484150">
                  <a:extLst>
                    <a:ext uri="{9D8B030D-6E8A-4147-A177-3AD203B41FA5}">
                      <a16:colId xmlns:a16="http://schemas.microsoft.com/office/drawing/2014/main" xmlns="" val="20003"/>
                    </a:ext>
                  </a:extLst>
                </a:gridCol>
                <a:gridCol w="1450450">
                  <a:extLst>
                    <a:ext uri="{9D8B030D-6E8A-4147-A177-3AD203B41FA5}">
                      <a16:colId xmlns:a16="http://schemas.microsoft.com/office/drawing/2014/main" xmlns="" val="20004"/>
                    </a:ext>
                  </a:extLst>
                </a:gridCol>
                <a:gridCol w="1703175">
                  <a:extLst>
                    <a:ext uri="{9D8B030D-6E8A-4147-A177-3AD203B41FA5}">
                      <a16:colId xmlns:a16="http://schemas.microsoft.com/office/drawing/2014/main" xmlns="" val="20005"/>
                    </a:ext>
                  </a:extLst>
                </a:gridCol>
                <a:gridCol w="120500">
                  <a:extLst>
                    <a:ext uri="{9D8B030D-6E8A-4147-A177-3AD203B41FA5}">
                      <a16:colId xmlns:a16="http://schemas.microsoft.com/office/drawing/2014/main" xmlns="" val="20006"/>
                    </a:ext>
                  </a:extLst>
                </a:gridCol>
                <a:gridCol w="1637050">
                  <a:extLst>
                    <a:ext uri="{9D8B030D-6E8A-4147-A177-3AD203B41FA5}">
                      <a16:colId xmlns:a16="http://schemas.microsoft.com/office/drawing/2014/main" xmlns="" val="20007"/>
                    </a:ext>
                  </a:extLst>
                </a:gridCol>
                <a:gridCol w="213300">
                  <a:extLst>
                    <a:ext uri="{9D8B030D-6E8A-4147-A177-3AD203B41FA5}">
                      <a16:colId xmlns:a16="http://schemas.microsoft.com/office/drawing/2014/main" xmlns="" val="20008"/>
                    </a:ext>
                  </a:extLst>
                </a:gridCol>
                <a:gridCol w="1423750">
                  <a:extLst>
                    <a:ext uri="{9D8B030D-6E8A-4147-A177-3AD203B41FA5}">
                      <a16:colId xmlns:a16="http://schemas.microsoft.com/office/drawing/2014/main" xmlns="" val="20009"/>
                    </a:ext>
                  </a:extLst>
                </a:gridCol>
              </a:tblGrid>
              <a:tr h="51970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Autumn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rgbClr val="7F7F7F"/>
                        </a:buClr>
                        <a:buSzPts val="2800"/>
                        <a:buFont typeface="Amatic SC"/>
                        <a:buNone/>
                      </a:pPr>
                      <a:r>
                        <a:rPr lang="en-US" sz="2800" u="none" strike="noStrike" cap="none">
                          <a:solidFill>
                            <a:srgbClr val="7F7F7F"/>
                          </a:solidFill>
                          <a:latin typeface="Amatic SC"/>
                          <a:ea typeface="Amatic SC"/>
                          <a:cs typeface="Amatic SC"/>
                          <a:sym typeface="Amatic SC"/>
                        </a:rPr>
                        <a:t>Autumn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Spring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1</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gridSpan="2">
                  <a:txBody>
                    <a:bodyPr/>
                    <a:lstStyle/>
                    <a:p>
                      <a:pPr marL="0" marR="0" lvl="0" indent="0" algn="ctr" rtl="0">
                        <a:lnSpc>
                          <a:spcPct val="100000"/>
                        </a:lnSpc>
                        <a:spcBef>
                          <a:spcPts val="0"/>
                        </a:spcBef>
                        <a:spcAft>
                          <a:spcPts val="0"/>
                        </a:spcAft>
                        <a:buClr>
                          <a:srgbClr val="000000"/>
                        </a:buClr>
                        <a:buSzPts val="2800"/>
                        <a:buFont typeface="Arial"/>
                        <a:buNone/>
                      </a:pPr>
                      <a:r>
                        <a:rPr lang="en-US" sz="2800" u="none" strike="noStrike" cap="none">
                          <a:solidFill>
                            <a:srgbClr val="7F7F7F"/>
                          </a:solidFill>
                          <a:latin typeface="Amatic SC"/>
                          <a:ea typeface="Amatic SC"/>
                          <a:cs typeface="Amatic SC"/>
                          <a:sym typeface="Amatic SC"/>
                        </a:rPr>
                        <a:t>Summer 2</a:t>
                      </a:r>
                      <a:endParaRPr sz="28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0"/>
                  </a:ext>
                </a:extLst>
              </a:tr>
              <a:tr h="3974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gridSpan="2">
                  <a:txBody>
                    <a:bodyPr/>
                    <a:lstStyle/>
                    <a:p>
                      <a:pPr marL="0" marR="0" lvl="0" indent="0" algn="ctr" rtl="0">
                        <a:lnSpc>
                          <a:spcPct val="100000"/>
                        </a:lnSpc>
                        <a:spcBef>
                          <a:spcPts val="0"/>
                        </a:spcBef>
                        <a:spcAft>
                          <a:spcPts val="0"/>
                        </a:spcAft>
                        <a:buClr>
                          <a:schemeClr val="dk1"/>
                        </a:buClr>
                        <a:buSzPts val="1800"/>
                        <a:buFont typeface="Amatic SC"/>
                        <a:buNone/>
                      </a:pPr>
                      <a:r>
                        <a:rPr lang="en-US" sz="1800" u="none" strike="noStrike" cap="none">
                          <a:latin typeface="Amatic SC"/>
                          <a:ea typeface="Amatic SC"/>
                          <a:cs typeface="Amatic SC"/>
                          <a:sym typeface="Amatic SC"/>
                        </a:rPr>
                        <a:t>Let’s Celebrate!</a:t>
                      </a:r>
                      <a:endParaRPr sz="18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gridSpan="2">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gridSpan="2">
                  <a:txBody>
                    <a:bodyPr/>
                    <a:lstStyle/>
                    <a:p>
                      <a:pPr marL="0" marR="0" lvl="0" indent="0" algn="ctr" rtl="0">
                        <a:lnSpc>
                          <a:spcPct val="100000"/>
                        </a:lnSpc>
                        <a:spcBef>
                          <a:spcPts val="0"/>
                        </a:spcBef>
                        <a:spcAft>
                          <a:spcPts val="0"/>
                        </a:spcAft>
                        <a:buClr>
                          <a:srgbClr val="00B0F0"/>
                        </a:buClr>
                        <a:buSzPts val="2000"/>
                        <a:buFont typeface="Calibri"/>
                        <a:buNone/>
                      </a:pPr>
                      <a:r>
                        <a:rPr lang="en-GB" sz="18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18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18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extLst>
                  <a:ext uri="{0D108BD9-81ED-4DB2-BD59-A6C34878D82A}">
                    <a16:rowId xmlns:a16="http://schemas.microsoft.com/office/drawing/2014/main" xmlns="" val="10001"/>
                  </a:ext>
                </a:extLst>
              </a:tr>
              <a:tr h="580850">
                <a:tc rowSpan="3">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Understanding the world</a:t>
                      </a:r>
                      <a:endParaRPr sz="1400" u="none" strike="noStrike" cap="none"/>
                    </a:p>
                    <a:p>
                      <a:pPr marL="0" marR="0" lvl="0" indent="0" algn="ctr" rtl="0">
                        <a:lnSpc>
                          <a:spcPct val="100000"/>
                        </a:lnSpc>
                        <a:spcBef>
                          <a:spcPts val="0"/>
                        </a:spcBef>
                        <a:spcAft>
                          <a:spcPts val="0"/>
                        </a:spcAft>
                        <a:buClr>
                          <a:srgbClr val="000000"/>
                        </a:buClr>
                        <a:buSzPts val="2400"/>
                        <a:buFont typeface="Arial"/>
                        <a:buNone/>
                      </a:pPr>
                      <a:endParaRPr sz="1400" u="none" strike="noStrike" cap="none"/>
                    </a:p>
                    <a:p>
                      <a:pPr marL="0" marR="0" lvl="0" indent="0" algn="ctr" rtl="0">
                        <a:lnSpc>
                          <a:spcPct val="100000"/>
                        </a:lnSpc>
                        <a:spcBef>
                          <a:spcPts val="0"/>
                        </a:spcBef>
                        <a:spcAft>
                          <a:spcPts val="0"/>
                        </a:spcAft>
                        <a:buClr>
                          <a:srgbClr val="000000"/>
                        </a:buClr>
                        <a:buSzPts val="2400"/>
                        <a:buFont typeface="Arial"/>
                        <a:buNone/>
                      </a:pPr>
                      <a:endParaRPr sz="2400" b="1" u="none" strike="noStrike" cap="none">
                        <a:latin typeface="Amatic SC"/>
                        <a:ea typeface="Amatic SC"/>
                        <a:cs typeface="Amatic SC"/>
                        <a:sym typeface="Amatic SC"/>
                      </a:endParaRPr>
                    </a:p>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9">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t>Understanding the world involves guiding children to </a:t>
                      </a:r>
                      <a:r>
                        <a:rPr lang="en-US" sz="800" b="1" u="none" strike="noStrike" cap="none"/>
                        <a:t>make sense of their physical world and their community</a:t>
                      </a:r>
                      <a:r>
                        <a:rPr lang="en-US" sz="800" u="none" strike="noStrike" cap="none"/>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sz="8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5018625">
                <a:tc vMerge="1">
                  <a:txBody>
                    <a:bodyPr/>
                    <a:lstStyle/>
                    <a:p>
                      <a:endParaRPr lang="en-US"/>
                    </a:p>
                  </a:txBody>
                  <a:tcPr/>
                </a:tc>
                <a:tc gridSpan="2">
                  <a:txBody>
                    <a:bodyPr/>
                    <a:lstStyle/>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Identifying their family. Commenting on photos of their family; naming who they can see and of what relation they are to them. </a:t>
                      </a:r>
                      <a:endParaRPr sz="14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Can talk about what they do with their family and places they have been with their family. Can draw similarities and make comparisons between other families. </a:t>
                      </a:r>
                      <a:r>
                        <a:rPr lang="en-US" sz="700" u="none" strike="noStrike" cap="none" dirty="0">
                          <a:latin typeface="Calibri"/>
                          <a:ea typeface="Calibri"/>
                          <a:cs typeface="Calibri"/>
                          <a:sym typeface="Calibri"/>
                        </a:rPr>
                        <a:t>Name and describe people who are familiar to them.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Read fictional stories about families and start to tell the difference between real and fiction. </a:t>
                      </a:r>
                      <a:r>
                        <a:rPr lang="en-US" sz="700" u="none" strike="noStrike" cap="none" dirty="0">
                          <a:latin typeface="Calibri"/>
                          <a:ea typeface="Calibri"/>
                          <a:cs typeface="Calibri"/>
                          <a:sym typeface="Calibri"/>
                        </a:rPr>
                        <a:t>Talk about members of their immediate family and community.</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Navigating around our classroom and outdoor areas. </a:t>
                      </a:r>
                      <a:endParaRPr sz="7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Introduce children to different occupations and how they use transport to help them in their jobs.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Visit from firefighters</a:t>
                      </a:r>
                      <a:endParaRPr dirty="0"/>
                    </a:p>
                    <a:p>
                      <a:pPr marL="171450" marR="0" lvl="0" indent="-171450" algn="l" rtl="0">
                        <a:lnSpc>
                          <a:spcPct val="100000"/>
                        </a:lnSpc>
                        <a:spcBef>
                          <a:spcPts val="900"/>
                        </a:spcBef>
                        <a:spcAft>
                          <a:spcPts val="0"/>
                        </a:spcAft>
                        <a:buClr>
                          <a:srgbClr val="000000"/>
                        </a:buClr>
                        <a:buSzPts val="700"/>
                        <a:buFont typeface="Arial"/>
                        <a:buChar char="o"/>
                      </a:pPr>
                      <a:r>
                        <a:rPr lang="en-US" sz="700" b="0" u="none" strike="noStrike" cap="none" dirty="0">
                          <a:solidFill>
                            <a:schemeClr val="dk1"/>
                          </a:solidFill>
                          <a:latin typeface="Calibri"/>
                          <a:ea typeface="Calibri"/>
                          <a:cs typeface="Calibri"/>
                          <a:sym typeface="Calibri"/>
                        </a:rPr>
                        <a:t>Forest School: </a:t>
                      </a:r>
                      <a:r>
                        <a:rPr lang="en-US" sz="700" u="none" strike="noStrike" cap="none" dirty="0"/>
                        <a:t>Encourage interactions with the outdoors to foster curiosity and give children freedom to touch, smell and hear the natural world around them during hands-on experiences</a:t>
                      </a:r>
                      <a:endParaRPr sz="700" b="0" u="none" strike="noStrike" cap="none" dirty="0">
                        <a:solidFill>
                          <a:schemeClr val="dk1"/>
                        </a:solidFill>
                        <a:latin typeface="Calibri"/>
                        <a:ea typeface="Calibri"/>
                        <a:cs typeface="Calibri"/>
                        <a:sym typeface="Calibri"/>
                      </a:endParaRPr>
                    </a:p>
                    <a:p>
                      <a:pPr marL="171450" marR="0" lvl="0" indent="-127000" algn="l" rtl="0">
                        <a:lnSpc>
                          <a:spcPct val="100000"/>
                        </a:lnSpc>
                        <a:spcBef>
                          <a:spcPts val="1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Listen out for and make note of children’s discussion between themselves regarding their experience of past birthday celebrations.</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Black History Month - </a:t>
                      </a:r>
                      <a:r>
                        <a:rPr lang="en-US" sz="700" u="none" strike="noStrike" cap="none" dirty="0" err="1"/>
                        <a:t>Floella</a:t>
                      </a:r>
                      <a:r>
                        <a:rPr lang="en-US" sz="700" u="none" strike="noStrike" cap="none" dirty="0"/>
                        <a:t> Benjamin</a:t>
                      </a:r>
                      <a:endParaRPr sz="700" u="none" strike="noStrike" cap="none" dirty="0"/>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Introduce Globes and maps</a:t>
                      </a:r>
                      <a:endParaRPr sz="700" u="none" strike="noStrike" cap="none" dirty="0"/>
                    </a:p>
                    <a:p>
                      <a:pPr marL="171450" marR="0" lvl="0" indent="-127000" algn="l" rtl="0">
                        <a:lnSpc>
                          <a:spcPct val="100000"/>
                        </a:lnSpc>
                        <a:spcBef>
                          <a:spcPts val="1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solidFill>
                            <a:schemeClr val="dk1"/>
                          </a:solidFill>
                          <a:latin typeface="Calibri"/>
                          <a:ea typeface="Calibri"/>
                          <a:cs typeface="Calibri"/>
                          <a:sym typeface="Calibri"/>
                        </a:rPr>
                        <a:t>Science focus: Our bodies</a:t>
                      </a:r>
                      <a:endParaRPr sz="1400" u="none" strike="noStrike" cap="none" dirty="0"/>
                    </a:p>
                    <a:p>
                      <a:pPr marL="171450" indent="-171450" rtl="0">
                        <a:buFont typeface="Courier New" panose="02070309020205020404" pitchFamily="49" charset="0"/>
                        <a:buChar char="o"/>
                      </a:pPr>
                      <a:r>
                        <a:rPr lang="en-US" sz="700" u="none" strike="noStrike" cap="none" dirty="0"/>
                        <a:t>RE </a:t>
                      </a:r>
                      <a:r>
                        <a:rPr lang="en-US" sz="700" u="none" strike="noStrike" cap="none" dirty="0" smtClean="0"/>
                        <a:t> : </a:t>
                      </a:r>
                      <a:r>
                        <a:rPr lang="en-GB" sz="700" b="0" i="0" u="none" strike="noStrike" cap="none" dirty="0" smtClean="0">
                          <a:solidFill>
                            <a:schemeClr val="dk1"/>
                          </a:solidFill>
                          <a:effectLst/>
                          <a:latin typeface="Calibri"/>
                          <a:ea typeface="Calibri"/>
                          <a:cs typeface="Calibri"/>
                          <a:sym typeface="Arial"/>
                        </a:rPr>
                        <a:t>Being Special: where do we belong?</a:t>
                      </a:r>
                      <a:endParaRPr lang="en-GB" sz="700" b="0" dirty="0" smtClean="0">
                        <a:effectLst/>
                      </a:endParaRPr>
                    </a:p>
                    <a:p>
                      <a:r>
                        <a:rPr lang="en-GB" sz="800" dirty="0" smtClean="0"/>
                        <a:t/>
                      </a:r>
                      <a:br>
                        <a:rPr lang="en-GB" sz="800" dirty="0" smtClean="0"/>
                      </a:br>
                      <a:endParaRPr sz="700" u="none" strike="noStrike" cap="none" dirty="0">
                        <a:solidFill>
                          <a:schemeClr val="dk1"/>
                        </a:solidFill>
                        <a:latin typeface="Calibri"/>
                        <a:ea typeface="Calibri"/>
                        <a:cs typeface="Calibri"/>
                        <a:sym typeface="Calibri"/>
                      </a:endParaRPr>
                    </a:p>
                    <a:p>
                      <a:pPr marL="0" marR="0" lvl="0" indent="0" algn="l" rtl="0">
                        <a:lnSpc>
                          <a:spcPct val="100000"/>
                        </a:lnSpc>
                        <a:spcBef>
                          <a:spcPts val="100"/>
                        </a:spcBef>
                        <a:spcAft>
                          <a:spcPts val="0"/>
                        </a:spcAft>
                        <a:buClr>
                          <a:schemeClr val="dk1"/>
                        </a:buClr>
                        <a:buSzPts val="700"/>
                        <a:buFont typeface="Courier New"/>
                        <a:buNone/>
                      </a:pPr>
                      <a:endParaRPr sz="70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Can talk about what they have done with their families during Christmas’ in the past.  </a:t>
                      </a:r>
                      <a:endParaRPr sz="14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Show photos of how Christmas used to be celebrated in the past.  Use world maps to show children where some stories are based. Use the Jolly Postman to draw information from a map and begin to understand why maps are so important to postmen.</a:t>
                      </a:r>
                      <a:endParaRPr sz="14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Share different cultures versions of famous fairy tales. </a:t>
                      </a:r>
                      <a:endParaRPr sz="14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Introduce children to a range of fictional characters and creatures from stories and to begin to differentiate these characters from real people in their lives.</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Our local area - introduce map work</a:t>
                      </a:r>
                      <a:endParaRPr dirty="0"/>
                    </a:p>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Where do we live? Us Google maps to investigate</a:t>
                      </a:r>
                      <a:endParaRPr dirty="0"/>
                    </a:p>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Autumn Walk </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Village walk</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We are part of Planet earth – introduce Google Earth and Google maps</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Create and use our own maps</a:t>
                      </a:r>
                      <a:endParaRPr dirty="0"/>
                    </a:p>
                    <a:p>
                      <a:pPr marL="171450" marR="0" lvl="0" indent="-171450" algn="l" rtl="0">
                        <a:lnSpc>
                          <a:spcPct val="100000"/>
                        </a:lnSpc>
                        <a:spcBef>
                          <a:spcPts val="900"/>
                        </a:spcBef>
                        <a:spcAft>
                          <a:spcPts val="0"/>
                        </a:spcAft>
                        <a:buClr>
                          <a:srgbClr val="000000"/>
                        </a:buClr>
                        <a:buSzPts val="700"/>
                        <a:buFont typeface="Arial"/>
                        <a:buChar char="o"/>
                      </a:pPr>
                      <a:r>
                        <a:rPr lang="en-US" sz="700" b="0" u="none" strike="noStrike" cap="none" dirty="0">
                          <a:solidFill>
                            <a:schemeClr val="dk1"/>
                          </a:solidFill>
                          <a:latin typeface="Calibri"/>
                          <a:ea typeface="Calibri"/>
                          <a:cs typeface="Calibri"/>
                          <a:sym typeface="Calibri"/>
                        </a:rPr>
                        <a:t>Forest School: </a:t>
                      </a:r>
                      <a:r>
                        <a:rPr lang="en-US" sz="700" u="none" strike="noStrike" cap="none" dirty="0"/>
                        <a:t>Encourage interactions with the outdoors to foster curiosity and give children freedom to touch, smell and hear the natural world around them during hands-on experiences</a:t>
                      </a:r>
                      <a:endParaRPr sz="700" b="0" u="none" strike="noStrike" cap="none" dirty="0">
                        <a:solidFill>
                          <a:schemeClr val="dk1"/>
                        </a:solidFill>
                        <a:latin typeface="Calibri"/>
                        <a:ea typeface="Calibri"/>
                        <a:cs typeface="Calibri"/>
                        <a:sym typeface="Calibri"/>
                      </a:endParaRPr>
                    </a:p>
                    <a:p>
                      <a:pPr marL="171450" marR="0" lvl="0" indent="-127000" algn="l" rtl="0">
                        <a:lnSpc>
                          <a:spcPct val="100000"/>
                        </a:lnSpc>
                        <a:spcBef>
                          <a:spcPts val="900"/>
                        </a:spcBef>
                        <a:spcAft>
                          <a:spcPts val="0"/>
                        </a:spcAft>
                        <a:buClr>
                          <a:srgbClr val="000000"/>
                        </a:buClr>
                        <a:buSzPts val="700"/>
                        <a:buFont typeface="Arial"/>
                        <a:buNone/>
                      </a:pP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Talk about celebrations – Bonfire Night, Birthdays, Christmas, Diwali</a:t>
                      </a:r>
                      <a:endParaRPr sz="700" u="none" strike="noStrike" cap="none"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Science </a:t>
                      </a:r>
                      <a:r>
                        <a:rPr lang="en-US" sz="700" b="0" u="none" strike="noStrike" cap="none" dirty="0" err="1">
                          <a:solidFill>
                            <a:schemeClr val="dk1"/>
                          </a:solidFill>
                          <a:latin typeface="Calibri"/>
                          <a:ea typeface="Calibri"/>
                          <a:cs typeface="Calibri"/>
                          <a:sym typeface="Calibri"/>
                        </a:rPr>
                        <a:t>focus:Weather</a:t>
                      </a:r>
                      <a:r>
                        <a:rPr lang="en-US" sz="700" b="0" u="none" strike="noStrike" cap="none" dirty="0">
                          <a:solidFill>
                            <a:schemeClr val="dk1"/>
                          </a:solidFill>
                          <a:latin typeface="Calibri"/>
                          <a:ea typeface="Calibri"/>
                          <a:cs typeface="Calibri"/>
                          <a:sym typeface="Calibri"/>
                        </a:rPr>
                        <a:t> and seasons</a:t>
                      </a:r>
                      <a:endParaRPr dirty="0"/>
                    </a:p>
                    <a:p>
                      <a:pPr marL="171450" marR="0" lvl="0" indent="-171450" algn="l" rtl="0">
                        <a:lnSpc>
                          <a:spcPct val="100000"/>
                        </a:lnSpc>
                        <a:spcBef>
                          <a:spcPts val="900"/>
                        </a:spcBef>
                        <a:spcAft>
                          <a:spcPts val="0"/>
                        </a:spcAft>
                        <a:buClr>
                          <a:schemeClr val="dk1"/>
                        </a:buClr>
                        <a:buSzPts val="700"/>
                        <a:buFont typeface="Courier New"/>
                        <a:buChar char="o"/>
                      </a:pPr>
                      <a:r>
                        <a:rPr lang="en-US" sz="700" b="0" u="none" strike="noStrike" cap="none" dirty="0" smtClean="0">
                          <a:solidFill>
                            <a:schemeClr val="dk1"/>
                          </a:solidFill>
                          <a:latin typeface="Calibri"/>
                          <a:ea typeface="Calibri"/>
                          <a:cs typeface="Calibri"/>
                          <a:sym typeface="Calibri"/>
                        </a:rPr>
                        <a:t>RE:</a:t>
                      </a:r>
                      <a:r>
                        <a:rPr lang="en-US" sz="700" b="0" u="none" strike="noStrike" cap="none" baseline="0" dirty="0" smtClean="0">
                          <a:solidFill>
                            <a:schemeClr val="dk1"/>
                          </a:solidFill>
                          <a:latin typeface="Calibri"/>
                          <a:ea typeface="Calibri"/>
                          <a:cs typeface="Calibri"/>
                          <a:sym typeface="Calibri"/>
                        </a:rPr>
                        <a:t> Why is Christmas special for Christians?</a:t>
                      </a:r>
                      <a:endParaRPr sz="700" u="none" strike="noStrike" cap="none" dirty="0"/>
                    </a:p>
                    <a:p>
                      <a:pPr marL="171450" marR="0" lvl="0" indent="-127000" algn="l" rtl="0">
                        <a:lnSpc>
                          <a:spcPct val="100000"/>
                        </a:lnSpc>
                        <a:spcBef>
                          <a:spcPts val="9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Forest School: </a:t>
                      </a:r>
                      <a:r>
                        <a:rPr lang="en-US" sz="700" u="none" strike="noStrike" cap="none" dirty="0"/>
                        <a:t>Encourage interactions with the outdoors to foster curiosity and give children freedom to touch, smell and hear the natural world around them during hands-on </a:t>
                      </a:r>
                      <a:r>
                        <a:rPr lang="en-US" sz="700" u="none" strike="noStrike" cap="none" dirty="0" smtClean="0"/>
                        <a:t>experiences</a:t>
                      </a:r>
                    </a:p>
                    <a:p>
                      <a:pPr marL="215900" marR="0" lvl="0" indent="-171450" algn="l" defTabSz="914400" rtl="0" eaLnBrk="1" fontAlgn="auto" latinLnBrk="0" hangingPunct="1">
                        <a:lnSpc>
                          <a:spcPct val="100000"/>
                        </a:lnSpc>
                        <a:spcBef>
                          <a:spcPts val="100"/>
                        </a:spcBef>
                        <a:spcAft>
                          <a:spcPts val="0"/>
                        </a:spcAft>
                        <a:buClr>
                          <a:schemeClr val="dk1"/>
                        </a:buClr>
                        <a:buSzPts val="700"/>
                        <a:buFont typeface="Courier New" panose="02070309020205020404" pitchFamily="49" charset="0"/>
                        <a:buChar char="o"/>
                        <a:tabLst/>
                        <a:defRPr/>
                      </a:pPr>
                      <a:r>
                        <a:rPr lang="en-GB" sz="700" u="none" strike="noStrike" cap="none" dirty="0" smtClean="0"/>
                        <a:t>How have I changed since I was a baby?</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Listening to stories and placing events in chronological order. </a:t>
                      </a:r>
                      <a:endParaRPr sz="1400" u="none" strike="noStrike" cap="none" dirty="0"/>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smtClean="0"/>
                        <a:t>Think </a:t>
                      </a:r>
                      <a:r>
                        <a:rPr lang="en-US" sz="700" u="none" strike="noStrike" cap="none" dirty="0"/>
                        <a:t>about </a:t>
                      </a:r>
                      <a:r>
                        <a:rPr lang="en-US" sz="700" u="none" strike="noStrike" cap="none" dirty="0" smtClean="0"/>
                        <a:t>the </a:t>
                      </a:r>
                      <a:r>
                        <a:rPr lang="en-US" sz="700" u="none" strike="noStrike" cap="none" dirty="0"/>
                        <a:t>new King introduce the concept of the monarchy.</a:t>
                      </a:r>
                      <a:endParaRPr sz="700" u="none" strike="noStrike" cap="none" dirty="0"/>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How has the school changed over time?</a:t>
                      </a:r>
                      <a:endParaRPr sz="700" u="none" strike="noStrike" cap="none" dirty="0"/>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How is it the same and how is it different?</a:t>
                      </a:r>
                      <a:endParaRPr sz="7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t>After close observation, draw pictures of the natural world, including animals and plants</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Science – animals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Science- senses</a:t>
                      </a:r>
                      <a:endParaRPr sz="7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RE – </a:t>
                      </a:r>
                      <a:r>
                        <a:rPr lang="en-US" sz="700" b="0" u="none" strike="noStrike" cap="none" dirty="0" smtClean="0">
                          <a:solidFill>
                            <a:schemeClr val="dk1"/>
                          </a:solidFill>
                          <a:latin typeface="Calibri"/>
                          <a:ea typeface="Calibri"/>
                          <a:cs typeface="Calibri"/>
                          <a:sym typeface="Calibri"/>
                        </a:rPr>
                        <a:t>Why</a:t>
                      </a:r>
                      <a:r>
                        <a:rPr lang="en-US" sz="700" b="0" u="none" strike="noStrike" cap="none" baseline="0" dirty="0" smtClean="0">
                          <a:solidFill>
                            <a:schemeClr val="dk1"/>
                          </a:solidFill>
                          <a:latin typeface="Calibri"/>
                          <a:ea typeface="Calibri"/>
                          <a:cs typeface="Calibri"/>
                          <a:sym typeface="Calibri"/>
                        </a:rPr>
                        <a:t> is the word God so important to Christians?</a:t>
                      </a:r>
                      <a:endParaRPr sz="700" b="0" u="none" strike="noStrike" cap="none" dirty="0">
                        <a:solidFill>
                          <a:schemeClr val="dk1"/>
                        </a:solidFill>
                        <a:latin typeface="Calibri"/>
                        <a:ea typeface="Calibri"/>
                        <a:cs typeface="Calibri"/>
                        <a:sym typeface="Calibri"/>
                      </a:endParaRPr>
                    </a:p>
                    <a:p>
                      <a:pPr marL="171450" marR="0" lvl="0" indent="-127000" algn="l" rtl="0">
                        <a:lnSpc>
                          <a:spcPct val="100000"/>
                        </a:lnSpc>
                        <a:spcBef>
                          <a:spcPts val="1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Trip to our local park (to link with seasons); discuss what we will see on our journey to the park and how we will get there.  </a:t>
                      </a:r>
                      <a:endParaRPr sz="1400" u="none" strike="noStrike" cap="none" dirty="0"/>
                    </a:p>
                    <a:p>
                      <a:pPr marL="171450" marR="0" lvl="0" indent="-127000" algn="l" rtl="0">
                        <a:lnSpc>
                          <a:spcPct val="100000"/>
                        </a:lnSpc>
                        <a:spcBef>
                          <a:spcPts val="1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Can children make comments on the weather, culture, clothing, housing. </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Explore the world around us and see how it changes as we enter Summer. </a:t>
                      </a:r>
                      <a:r>
                        <a:rPr lang="en-US" sz="700" u="none" strike="noStrike" cap="none" dirty="0"/>
                        <a:t>Provide opportunities for children to note and record the weather.</a:t>
                      </a:r>
                      <a:r>
                        <a:rPr lang="en-US" sz="700" b="0" u="none" strike="noStrike" cap="none" dirty="0">
                          <a:solidFill>
                            <a:schemeClr val="dk1"/>
                          </a:solidFill>
                          <a:latin typeface="Calibri"/>
                          <a:ea typeface="Calibri"/>
                          <a:cs typeface="Calibri"/>
                          <a:sym typeface="Calibri"/>
                        </a:rPr>
                        <a:t>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How does our country compare with others? Look at hot and cold countries</a:t>
                      </a:r>
                      <a:endParaRPr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Use Fiction  to explore a different countries. </a:t>
                      </a:r>
                      <a:endParaRPr dirty="0"/>
                    </a:p>
                    <a:p>
                      <a:pPr marL="215900" marR="0" lvl="0" indent="-171450" algn="l" defTabSz="914400" rtl="0" eaLnBrk="1" fontAlgn="auto" latinLnBrk="0" hangingPunct="1">
                        <a:lnSpc>
                          <a:spcPct val="100000"/>
                        </a:lnSpc>
                        <a:spcBef>
                          <a:spcPts val="100"/>
                        </a:spcBef>
                        <a:spcAft>
                          <a:spcPts val="0"/>
                        </a:spcAft>
                        <a:buClr>
                          <a:schemeClr val="dk1"/>
                        </a:buClr>
                        <a:buSzPts val="700"/>
                        <a:buFont typeface="Courier New" panose="02070309020205020404" pitchFamily="49" charset="0"/>
                        <a:buChar char="o"/>
                        <a:tabLst/>
                        <a:defRPr/>
                      </a:pPr>
                      <a:r>
                        <a:rPr lang="en-GB" sz="700" u="none" strike="noStrike" cap="none" dirty="0" smtClean="0"/>
                        <a:t>How have I changed since I was a baby?</a:t>
                      </a:r>
                    </a:p>
                    <a:p>
                      <a:pPr marL="171450" marR="0" lvl="0" indent="-127000" algn="l" rtl="0">
                        <a:lnSpc>
                          <a:spcPct val="100000"/>
                        </a:lnSpc>
                        <a:spcBef>
                          <a:spcPts val="1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What are the different roles in society?</a:t>
                      </a:r>
                      <a:endParaRPr sz="700" u="none" strike="noStrike" cap="none" dirty="0">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Stranger danger (based on Jack and the beanstalk). Talking about occupations and how to identify strangers that can help them when they are in need. </a:t>
                      </a:r>
                      <a:endParaRPr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latin typeface="Calibri"/>
                          <a:ea typeface="Calibri"/>
                          <a:cs typeface="Calibri"/>
                          <a:sym typeface="Calibri"/>
                        </a:rPr>
                        <a:t>Draw children's attention  to the immediate environment, introducing and modelling new vocabulary where appropriate. </a:t>
                      </a:r>
                      <a:r>
                        <a:rPr lang="en-US" sz="700" u="none" strike="noStrike" cap="none" dirty="0"/>
                        <a:t>. </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t>Look for children incorporating their understanding of the seasons and weather in their play.</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Use the </a:t>
                      </a:r>
                      <a:r>
                        <a:rPr lang="en-US" sz="700" b="0" u="none" strike="noStrike" cap="none" dirty="0" err="1">
                          <a:solidFill>
                            <a:schemeClr val="dk1"/>
                          </a:solidFill>
                          <a:latin typeface="Calibri"/>
                          <a:ea typeface="Calibri"/>
                          <a:cs typeface="Calibri"/>
                          <a:sym typeface="Calibri"/>
                        </a:rPr>
                        <a:t>BeeBots</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Science focus: plants</a:t>
                      </a:r>
                      <a:endParaRPr sz="7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t>Science focus: healthy eating and oral hygiene</a:t>
                      </a:r>
                      <a:endParaRPr sz="7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RE </a:t>
                      </a:r>
                      <a:r>
                        <a:rPr lang="en-US" sz="700" b="0" u="none" strike="noStrike" cap="none" dirty="0" smtClean="0">
                          <a:solidFill>
                            <a:schemeClr val="dk1"/>
                          </a:solidFill>
                          <a:latin typeface="Calibri"/>
                          <a:ea typeface="Calibri"/>
                          <a:cs typeface="Calibri"/>
                          <a:sym typeface="Calibri"/>
                        </a:rPr>
                        <a:t>–</a:t>
                      </a:r>
                      <a:r>
                        <a:rPr lang="en-US" sz="700" b="0" u="none" strike="noStrike" cap="none" baseline="0" dirty="0" smtClean="0">
                          <a:solidFill>
                            <a:schemeClr val="dk1"/>
                          </a:solidFill>
                          <a:latin typeface="Calibri"/>
                          <a:ea typeface="Calibri"/>
                          <a:cs typeface="Calibri"/>
                          <a:sym typeface="Calibri"/>
                        </a:rPr>
                        <a:t> Why is Easter special to Christians?</a:t>
                      </a:r>
                      <a:endParaRPr sz="700" b="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gridSpan="3">
                  <a:txBody>
                    <a:bodyPr/>
                    <a:lstStyle/>
                    <a:p>
                      <a:pPr marL="171450" marR="0" lvl="0" indent="-171450" algn="l" rtl="0">
                        <a:lnSpc>
                          <a:spcPct val="100000"/>
                        </a:lnSpc>
                        <a:spcBef>
                          <a:spcPts val="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Discuss how they got to school and what mode of transport they used. Introduce the children to a range of transport and where they can be found.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How has transport changed over time?</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Look at the difference between transport in this country and one other country. Encourage the children to make simple comparisons. </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Use bee-bots on simple maps. Encourage the encourage them to draw comparisons. </a:t>
                      </a:r>
                      <a:endParaRPr sz="7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100"/>
                        </a:spcBef>
                        <a:spcAft>
                          <a:spcPts val="0"/>
                        </a:spcAft>
                        <a:buClr>
                          <a:srgbClr val="000000"/>
                        </a:buClr>
                        <a:buSzPts val="700"/>
                        <a:buFont typeface="Arial"/>
                        <a:buChar char="o"/>
                      </a:pPr>
                      <a:r>
                        <a:rPr lang="en-US" sz="700" u="none" strike="noStrike" cap="none" dirty="0"/>
                        <a:t>Pop up museum</a:t>
                      </a:r>
                      <a:endParaRPr sz="7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latin typeface="Calibri"/>
                          <a:ea typeface="Calibri"/>
                          <a:cs typeface="Calibri"/>
                          <a:sym typeface="Calibri"/>
                        </a:rPr>
                        <a:t>Environments – Features of local environment Maps of local area Comparing places on Google Earth – how are they similar/different?</a:t>
                      </a:r>
                      <a:endParaRPr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Forest School: </a:t>
                      </a:r>
                      <a:r>
                        <a:rPr lang="en-US" sz="700" u="none" strike="noStrike" cap="none" dirty="0"/>
                        <a:t>Encourage interactions with the outdoors to foster curiosity and give children freedom to touch, smell and hear the natural world around them during hands-on experience</a:t>
                      </a:r>
                      <a:endParaRPr dirty="0"/>
                    </a:p>
                    <a:p>
                      <a:pPr marL="171450" marR="0" lvl="0" indent="-171450" algn="l" rtl="0">
                        <a:lnSpc>
                          <a:spcPct val="100000"/>
                        </a:lnSpc>
                        <a:spcBef>
                          <a:spcPts val="100"/>
                        </a:spcBef>
                        <a:spcAft>
                          <a:spcPts val="0"/>
                        </a:spcAft>
                        <a:buClr>
                          <a:schemeClr val="dk1"/>
                        </a:buClr>
                        <a:buSzPts val="700"/>
                        <a:buFont typeface="Courier New"/>
                        <a:buChar char="o"/>
                      </a:pPr>
                      <a:r>
                        <a:rPr lang="en-US" sz="700" u="none" strike="noStrike" cap="none" dirty="0"/>
                        <a:t>I How can  we look after </a:t>
                      </a:r>
                      <a:r>
                        <a:rPr lang="en-US" sz="700" u="none" strike="noStrike" cap="none" dirty="0" smtClean="0"/>
                        <a:t>our </a:t>
                      </a:r>
                      <a:r>
                        <a:rPr lang="en-US" sz="700" u="none" strike="noStrike" cap="none" dirty="0"/>
                        <a:t>planet? Introduce the children to recycling and how it can take care of our world. Look at what rubbish can do to our environment and animals. Create opportunities to discuss how we care for the natural world around us</a:t>
                      </a:r>
                      <a:r>
                        <a:rPr lang="en-US" sz="700" u="none" strike="noStrike" cap="none" dirty="0" smtClean="0"/>
                        <a:t>.</a:t>
                      </a:r>
                      <a:r>
                        <a:rPr lang="en-US" sz="700" b="0" u="none" strike="noStrike" cap="none" dirty="0" smtClean="0">
                          <a:solidFill>
                            <a:schemeClr val="dk1"/>
                          </a:solidFill>
                          <a:latin typeface="Calibri"/>
                          <a:ea typeface="Calibri"/>
                          <a:cs typeface="Calibri"/>
                          <a:sym typeface="Calibri"/>
                        </a:rPr>
                        <a:t> </a:t>
                      </a:r>
                      <a:endParaRPr sz="1400" u="none" strike="noStrike" cap="none" dirty="0"/>
                    </a:p>
                    <a:p>
                      <a:pPr marL="457200" marR="0" lvl="0" indent="0" algn="l" rtl="0">
                        <a:lnSpc>
                          <a:spcPct val="100000"/>
                        </a:lnSpc>
                        <a:spcBef>
                          <a:spcPts val="100"/>
                        </a:spcBef>
                        <a:spcAft>
                          <a:spcPts val="0"/>
                        </a:spcAft>
                        <a:buClr>
                          <a:srgbClr val="000000"/>
                        </a:buClr>
                        <a:buSzPts val="700"/>
                        <a:buFont typeface="Arial"/>
                        <a:buNone/>
                      </a:pPr>
                      <a:endParaRPr sz="700" u="none" strike="noStrike" cap="none" dirty="0">
                        <a:latin typeface="Calibri"/>
                        <a:ea typeface="Calibri"/>
                        <a:cs typeface="Calibri"/>
                        <a:sym typeface="Calibri"/>
                      </a:endParaRPr>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Science focus</a:t>
                      </a:r>
                      <a:r>
                        <a:rPr lang="en-US" sz="700" b="0" u="none" strike="noStrike" cap="none" dirty="0" smtClean="0">
                          <a:solidFill>
                            <a:schemeClr val="dk1"/>
                          </a:solidFill>
                          <a:latin typeface="Calibri"/>
                          <a:ea typeface="Calibri"/>
                          <a:cs typeface="Calibri"/>
                          <a:sym typeface="Calibri"/>
                        </a:rPr>
                        <a:t>: materials</a:t>
                      </a: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a:solidFill>
                            <a:schemeClr val="dk1"/>
                          </a:solidFill>
                          <a:latin typeface="Calibri"/>
                          <a:ea typeface="Calibri"/>
                          <a:cs typeface="Calibri"/>
                          <a:sym typeface="Calibri"/>
                        </a:rPr>
                        <a:t>RE – </a:t>
                      </a:r>
                      <a:r>
                        <a:rPr lang="en-US" sz="700" b="0" u="none" strike="noStrike" cap="none" dirty="0" smtClean="0">
                          <a:solidFill>
                            <a:schemeClr val="dk1"/>
                          </a:solidFill>
                          <a:latin typeface="Calibri"/>
                          <a:ea typeface="Calibri"/>
                          <a:cs typeface="Calibri"/>
                          <a:sym typeface="Calibri"/>
                        </a:rPr>
                        <a:t>What</a:t>
                      </a:r>
                      <a:r>
                        <a:rPr lang="en-US" sz="700" b="0" u="none" strike="noStrike" cap="none" baseline="0" dirty="0" smtClean="0">
                          <a:solidFill>
                            <a:schemeClr val="dk1"/>
                          </a:solidFill>
                          <a:latin typeface="Calibri"/>
                          <a:ea typeface="Calibri"/>
                          <a:cs typeface="Calibri"/>
                          <a:sym typeface="Calibri"/>
                        </a:rPr>
                        <a:t> places are special and why?</a:t>
                      </a:r>
                      <a:endParaRPr sz="700" b="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hMerge="1">
                  <a:txBody>
                    <a:bodyPr/>
                    <a:lstStyle/>
                    <a:p>
                      <a:endParaRPr lang="en-US"/>
                    </a:p>
                  </a:txBody>
                  <a:tcPr/>
                </a:tc>
                <a:tc>
                  <a:txBody>
                    <a:bodyPr/>
                    <a:lstStyle/>
                    <a:p>
                      <a:pPr marL="171450" marR="0" lvl="0" indent="-171450" algn="l" rtl="0">
                        <a:lnSpc>
                          <a:spcPct val="100000"/>
                        </a:lnSpc>
                        <a:spcBef>
                          <a:spcPts val="0"/>
                        </a:spcBef>
                        <a:spcAft>
                          <a:spcPts val="0"/>
                        </a:spcAft>
                        <a:buClr>
                          <a:schemeClr val="dk1"/>
                        </a:buClr>
                        <a:buSzPts val="700"/>
                        <a:buFont typeface="Courier New"/>
                        <a:buChar char="o"/>
                      </a:pPr>
                      <a:r>
                        <a:rPr lang="en-US" sz="700" u="none" strike="noStrike" cap="none" dirty="0"/>
                        <a:t>What do we wear for different seasons, weather.</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How does what we wear compare and contrast with other countries?</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Creating bug hotels</a:t>
                      </a:r>
                      <a:endParaRPr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Looking after our environment</a:t>
                      </a:r>
                      <a:endParaRPr sz="700" u="none" strike="noStrike" cap="none" dirty="0"/>
                    </a:p>
                    <a:p>
                      <a:pPr marL="171450" marR="0" lvl="0" indent="-171450" algn="l" rtl="0">
                        <a:lnSpc>
                          <a:spcPct val="100000"/>
                        </a:lnSpc>
                        <a:spcBef>
                          <a:spcPts val="900"/>
                        </a:spcBef>
                        <a:spcAft>
                          <a:spcPts val="0"/>
                        </a:spcAft>
                        <a:buClr>
                          <a:srgbClr val="000000"/>
                        </a:buClr>
                        <a:buSzPts val="700"/>
                        <a:buFont typeface="Arial"/>
                        <a:buChar char="o"/>
                      </a:pPr>
                      <a:r>
                        <a:rPr lang="en-US" sz="700" u="none" strike="noStrike" cap="none" dirty="0"/>
                        <a:t>Science </a:t>
                      </a:r>
                      <a:r>
                        <a:rPr lang="en-US" sz="700" u="none" strike="noStrike" cap="none" dirty="0" smtClean="0"/>
                        <a:t>focus: forces, insects</a:t>
                      </a:r>
                      <a:endParaRPr dirty="0"/>
                    </a:p>
                    <a:p>
                      <a:pPr marL="171450" marR="0" lvl="0" indent="-171450" algn="l" rtl="0">
                        <a:lnSpc>
                          <a:spcPct val="100000"/>
                        </a:lnSpc>
                        <a:spcBef>
                          <a:spcPts val="900"/>
                        </a:spcBef>
                        <a:spcAft>
                          <a:spcPts val="0"/>
                        </a:spcAft>
                        <a:buClr>
                          <a:srgbClr val="000000"/>
                        </a:buClr>
                        <a:buSzPts val="700"/>
                        <a:buFont typeface="Arial"/>
                        <a:buChar char="o"/>
                      </a:pPr>
                      <a:r>
                        <a:rPr lang="en-US" sz="700" b="0" u="none" strike="noStrike" cap="none" dirty="0">
                          <a:solidFill>
                            <a:schemeClr val="dk1"/>
                          </a:solidFill>
                          <a:latin typeface="Calibri"/>
                          <a:ea typeface="Calibri"/>
                          <a:cs typeface="Calibri"/>
                          <a:sym typeface="Calibri"/>
                        </a:rPr>
                        <a:t>Forest School: </a:t>
                      </a:r>
                      <a:r>
                        <a:rPr lang="en-US" sz="700" u="none" strike="noStrike" cap="none" dirty="0"/>
                        <a:t>Encourage interactions with the outdoors to foster curiosity and give children freedom to touch, smell and hear the natural world around them during hands-on </a:t>
                      </a:r>
                      <a:r>
                        <a:rPr lang="en-US" sz="700" u="none" strike="noStrike" cap="none" dirty="0" smtClean="0"/>
                        <a:t>experiences</a:t>
                      </a:r>
                      <a:endParaRPr sz="700" u="none" strike="noStrike" cap="none" dirty="0"/>
                    </a:p>
                    <a:p>
                      <a:pPr marL="0" marR="0" lvl="0" indent="0" algn="l" rtl="0">
                        <a:lnSpc>
                          <a:spcPct val="100000"/>
                        </a:lnSpc>
                        <a:spcBef>
                          <a:spcPts val="900"/>
                        </a:spcBef>
                        <a:spcAft>
                          <a:spcPts val="0"/>
                        </a:spcAft>
                        <a:buClr>
                          <a:srgbClr val="000000"/>
                        </a:buClr>
                        <a:buSzPts val="1400"/>
                        <a:buFont typeface="Arial"/>
                        <a:buNone/>
                      </a:pPr>
                      <a:endParaRPr sz="1400" u="none" strike="noStrike" cap="none" dirty="0"/>
                    </a:p>
                    <a:p>
                      <a:pPr marL="171450" marR="0" lvl="0" indent="-171450" algn="l" rtl="0">
                        <a:lnSpc>
                          <a:spcPct val="100000"/>
                        </a:lnSpc>
                        <a:spcBef>
                          <a:spcPts val="100"/>
                        </a:spcBef>
                        <a:spcAft>
                          <a:spcPts val="0"/>
                        </a:spcAft>
                        <a:buClr>
                          <a:schemeClr val="dk1"/>
                        </a:buClr>
                        <a:buSzPts val="700"/>
                        <a:buFont typeface="Courier New"/>
                        <a:buChar char="o"/>
                      </a:pPr>
                      <a:r>
                        <a:rPr lang="en-US" sz="700" b="0" u="none" strike="noStrike" cap="none" dirty="0" smtClean="0">
                          <a:solidFill>
                            <a:schemeClr val="dk1"/>
                          </a:solidFill>
                          <a:latin typeface="Calibri"/>
                          <a:ea typeface="Calibri"/>
                          <a:cs typeface="Calibri"/>
                          <a:sym typeface="Calibri"/>
                        </a:rPr>
                        <a:t>RE:</a:t>
                      </a:r>
                      <a:r>
                        <a:rPr lang="en-US" sz="700" b="0" u="none" strike="noStrike" cap="none" baseline="0" dirty="0" smtClean="0">
                          <a:solidFill>
                            <a:schemeClr val="dk1"/>
                          </a:solidFill>
                          <a:latin typeface="Calibri"/>
                          <a:ea typeface="Calibri"/>
                          <a:cs typeface="Calibri"/>
                          <a:sym typeface="Calibri"/>
                        </a:rPr>
                        <a:t> What times/stories are special and why?</a:t>
                      </a:r>
                      <a:endParaRPr sz="700" b="0" u="none" strike="noStrike" cap="none" dirty="0" smtClean="0">
                        <a:solidFill>
                          <a:schemeClr val="dk1"/>
                        </a:solidFill>
                        <a:latin typeface="Calibri"/>
                        <a:ea typeface="Calibri"/>
                        <a:cs typeface="Calibri"/>
                        <a:sym typeface="Calibri"/>
                      </a:endParaRPr>
                    </a:p>
                    <a:p>
                      <a:pPr marL="171450" marR="0" lvl="0" indent="-127000" algn="l" rtl="0">
                        <a:lnSpc>
                          <a:spcPct val="100000"/>
                        </a:lnSpc>
                        <a:spcBef>
                          <a:spcPts val="9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0" marR="0" lvl="0" indent="0" algn="l" rtl="0">
                        <a:lnSpc>
                          <a:spcPct val="100000"/>
                        </a:lnSpc>
                        <a:spcBef>
                          <a:spcPts val="9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p>
                      <a:pPr marL="0" marR="0" lvl="0" indent="0" algn="l" rtl="0">
                        <a:lnSpc>
                          <a:spcPct val="100000"/>
                        </a:lnSpc>
                        <a:spcBef>
                          <a:spcPts val="900"/>
                        </a:spcBef>
                        <a:spcAft>
                          <a:spcPts val="0"/>
                        </a:spcAft>
                        <a:buClr>
                          <a:schemeClr val="dk1"/>
                        </a:buClr>
                        <a:buSzPts val="700"/>
                        <a:buFont typeface="Courier New"/>
                        <a:buNone/>
                      </a:pPr>
                      <a:endParaRPr sz="700" b="0" u="none" strike="noStrike" cap="none" dirty="0">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r h="214000">
                <a:tc vMerge="1">
                  <a:txBody>
                    <a:bodyPr/>
                    <a:lstStyle/>
                    <a:p>
                      <a:endParaRPr lang="en-US"/>
                    </a:p>
                  </a:txBody>
                  <a:tcPr/>
                </a:tc>
                <a:tc gridSpan="2">
                  <a:txBody>
                    <a:bodyPr/>
                    <a:lstStyle/>
                    <a:p>
                      <a:pPr marL="0" marR="0" lvl="0" indent="0" algn="l" rtl="0">
                        <a:lnSpc>
                          <a:spcPct val="100000"/>
                        </a:lnSpc>
                        <a:spcBef>
                          <a:spcPts val="0"/>
                        </a:spcBef>
                        <a:spcAft>
                          <a:spcPts val="0"/>
                        </a:spcAft>
                        <a:buNone/>
                      </a:pPr>
                      <a:endParaRPr sz="1400" u="none" strike="noStrike" cap="none"/>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a:txBody>
                    <a:bodyPr/>
                    <a:lstStyle/>
                    <a:p>
                      <a:pPr marL="0" marR="0" lvl="0" indent="0" algn="l" rtl="0">
                        <a:lnSpc>
                          <a:spcPct val="100000"/>
                        </a:lnSpc>
                        <a:spcBef>
                          <a:spcPts val="0"/>
                        </a:spcBef>
                        <a:spcAft>
                          <a:spcPts val="0"/>
                        </a:spcAft>
                        <a:buNone/>
                      </a:pPr>
                      <a:endParaRPr sz="1400" u="none" strike="noStrike" cap="none"/>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l" rtl="0">
                        <a:lnSpc>
                          <a:spcPct val="100000"/>
                        </a:lnSpc>
                        <a:spcBef>
                          <a:spcPts val="0"/>
                        </a:spcBef>
                        <a:spcAft>
                          <a:spcPts val="0"/>
                        </a:spcAft>
                        <a:buNone/>
                      </a:pPr>
                      <a:endParaRPr sz="1400" u="none" strike="noStrike" cap="none"/>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l" rtl="0">
                        <a:lnSpc>
                          <a:spcPct val="100000"/>
                        </a:lnSpc>
                        <a:spcBef>
                          <a:spcPts val="0"/>
                        </a:spcBef>
                        <a:spcAft>
                          <a:spcPts val="0"/>
                        </a:spcAft>
                        <a:buNone/>
                      </a:pPr>
                      <a:endParaRPr sz="1400" u="none" strike="noStrike" cap="none"/>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gridSpan="3">
                  <a:txBody>
                    <a:bodyPr/>
                    <a:lstStyle/>
                    <a:p>
                      <a:pPr marL="0" marR="0" lvl="0" indent="0" algn="l" rtl="0">
                        <a:lnSpc>
                          <a:spcPct val="100000"/>
                        </a:lnSpc>
                        <a:spcBef>
                          <a:spcPts val="0"/>
                        </a:spcBef>
                        <a:spcAft>
                          <a:spcPts val="0"/>
                        </a:spcAft>
                        <a:buNone/>
                      </a:pPr>
                      <a:endParaRPr sz="1400" u="none" strike="noStrike" cap="none"/>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hMerge="1">
                  <a:txBody>
                    <a:bodyPr/>
                    <a:lstStyle/>
                    <a:p>
                      <a:endParaRPr lang="en-US"/>
                    </a:p>
                  </a:txBody>
                  <a:tcPr/>
                </a:tc>
                <a:tc hMerge="1">
                  <a:txBody>
                    <a:bodyPr/>
                    <a:lstStyle/>
                    <a:p>
                      <a:endParaRPr lang="en-US"/>
                    </a:p>
                  </a:txBody>
                  <a:tcPr/>
                </a:tc>
                <a:tc>
                  <a:txBody>
                    <a:bodyPr/>
                    <a:lstStyle/>
                    <a:p>
                      <a:pPr marL="0" marR="0" lvl="0" indent="0" algn="l" rtl="0">
                        <a:lnSpc>
                          <a:spcPct val="100000"/>
                        </a:lnSpc>
                        <a:spcBef>
                          <a:spcPts val="0"/>
                        </a:spcBef>
                        <a:spcAft>
                          <a:spcPts val="0"/>
                        </a:spcAft>
                        <a:buNone/>
                      </a:pPr>
                      <a:endParaRPr sz="14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4"/>
                  </a:ext>
                </a:extLst>
              </a:tr>
            </a:tbl>
          </a:graphicData>
        </a:graphic>
      </p:graphicFrame>
      <p:sp>
        <p:nvSpPr>
          <p:cNvPr id="168" name="Google Shape;168;p11"/>
          <p:cNvSpPr/>
          <p:nvPr/>
        </p:nvSpPr>
        <p:spPr>
          <a:xfrm>
            <a:off x="3379465" y="51507"/>
            <a:ext cx="628409" cy="628409"/>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2" descr="See the source image"/>
          <p:cNvSpPr/>
          <p:nvPr/>
        </p:nvSpPr>
        <p:spPr>
          <a:xfrm>
            <a:off x="9413751" y="-384842"/>
            <a:ext cx="2983308" cy="3146949"/>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2"/>
          <p:cNvSpPr txBox="1"/>
          <p:nvPr/>
        </p:nvSpPr>
        <p:spPr>
          <a:xfrm>
            <a:off x="838200" y="-729843"/>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75" name="Google Shape;175;p12"/>
          <p:cNvGraphicFramePr/>
          <p:nvPr>
            <p:extLst>
              <p:ext uri="{D42A27DB-BD31-4B8C-83A1-F6EECF244321}">
                <p14:modId xmlns:p14="http://schemas.microsoft.com/office/powerpoint/2010/main" val="2802983725"/>
              </p:ext>
            </p:extLst>
          </p:nvPr>
        </p:nvGraphicFramePr>
        <p:xfrm>
          <a:off x="366318" y="524472"/>
          <a:ext cx="11459350" cy="7121141"/>
        </p:xfrm>
        <a:graphic>
          <a:graphicData uri="http://schemas.openxmlformats.org/drawingml/2006/table">
            <a:tbl>
              <a:tblPr firstRow="1" bandRow="1">
                <a:noFill/>
                <a:tableStyleId>{A63905D0-A21D-4F18-9309-E35C86D8C315}</a:tableStyleId>
              </a:tblPr>
              <a:tblGrid>
                <a:gridCol w="1637050">
                  <a:extLst>
                    <a:ext uri="{9D8B030D-6E8A-4147-A177-3AD203B41FA5}">
                      <a16:colId xmlns:a16="http://schemas.microsoft.com/office/drawing/2014/main" xmlns="" val="20000"/>
                    </a:ext>
                  </a:extLst>
                </a:gridCol>
                <a:gridCol w="1637050">
                  <a:extLst>
                    <a:ext uri="{9D8B030D-6E8A-4147-A177-3AD203B41FA5}">
                      <a16:colId xmlns:a16="http://schemas.microsoft.com/office/drawing/2014/main" xmlns="" val="20001"/>
                    </a:ext>
                  </a:extLst>
                </a:gridCol>
                <a:gridCol w="1637050">
                  <a:extLst>
                    <a:ext uri="{9D8B030D-6E8A-4147-A177-3AD203B41FA5}">
                      <a16:colId xmlns:a16="http://schemas.microsoft.com/office/drawing/2014/main" xmlns="" val="20002"/>
                    </a:ext>
                  </a:extLst>
                </a:gridCol>
                <a:gridCol w="1637050">
                  <a:extLst>
                    <a:ext uri="{9D8B030D-6E8A-4147-A177-3AD203B41FA5}">
                      <a16:colId xmlns:a16="http://schemas.microsoft.com/office/drawing/2014/main" xmlns="" val="20003"/>
                    </a:ext>
                  </a:extLst>
                </a:gridCol>
                <a:gridCol w="1637050">
                  <a:extLst>
                    <a:ext uri="{9D8B030D-6E8A-4147-A177-3AD203B41FA5}">
                      <a16:colId xmlns:a16="http://schemas.microsoft.com/office/drawing/2014/main" xmlns="" val="20004"/>
                    </a:ext>
                  </a:extLst>
                </a:gridCol>
                <a:gridCol w="1637050">
                  <a:extLst>
                    <a:ext uri="{9D8B030D-6E8A-4147-A177-3AD203B41FA5}">
                      <a16:colId xmlns:a16="http://schemas.microsoft.com/office/drawing/2014/main" xmlns="" val="20005"/>
                    </a:ext>
                  </a:extLst>
                </a:gridCol>
                <a:gridCol w="1637050">
                  <a:extLst>
                    <a:ext uri="{9D8B030D-6E8A-4147-A177-3AD203B41FA5}">
                      <a16:colId xmlns:a16="http://schemas.microsoft.com/office/drawing/2014/main" xmlns="" val="20006"/>
                    </a:ext>
                  </a:extLst>
                </a:gridCol>
              </a:tblGrid>
              <a:tr h="540850">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Autumn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7F7F7F"/>
                        </a:buClr>
                        <a:buSzPts val="3600"/>
                        <a:buFont typeface="Amatic SC"/>
                        <a:buNone/>
                      </a:pPr>
                      <a:r>
                        <a:rPr lang="en-US" sz="3600" u="none" strike="noStrike" cap="none">
                          <a:solidFill>
                            <a:srgbClr val="7F7F7F"/>
                          </a:solidFill>
                          <a:latin typeface="Amatic SC"/>
                          <a:ea typeface="Amatic SC"/>
                          <a:cs typeface="Amatic SC"/>
                          <a:sym typeface="Amatic SC"/>
                        </a:rPr>
                        <a:t>Autumn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Spring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1</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rgbClr val="7F7F7F"/>
                          </a:solidFill>
                          <a:latin typeface="Amatic SC"/>
                          <a:ea typeface="Amatic SC"/>
                          <a:cs typeface="Amatic SC"/>
                          <a:sym typeface="Amatic SC"/>
                        </a:rPr>
                        <a:t>Summer 2</a:t>
                      </a:r>
                      <a:endParaRPr sz="36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0"/>
                  </a:ext>
                </a:extLst>
              </a:tr>
              <a:tr h="422125">
                <a:tc>
                  <a:txBody>
                    <a:bodyPr/>
                    <a:lstStyle/>
                    <a:p>
                      <a:pPr marL="0" marR="0" lvl="0" indent="0" algn="ctr" rtl="0">
                        <a:lnSpc>
                          <a:spcPct val="100000"/>
                        </a:lnSpc>
                        <a:spcBef>
                          <a:spcPts val="0"/>
                        </a:spcBef>
                        <a:spcAft>
                          <a:spcPts val="0"/>
                        </a:spcAft>
                        <a:buClr>
                          <a:srgbClr val="000000"/>
                        </a:buClr>
                        <a:buSzPts val="2000"/>
                        <a:buFont typeface="Arial"/>
                        <a:buNone/>
                      </a:pPr>
                      <a:r>
                        <a:rPr lang="en-US" sz="2000" b="0" u="none" strike="noStrike" cap="none">
                          <a:latin typeface="Amatic SC"/>
                          <a:ea typeface="Amatic SC"/>
                          <a:cs typeface="Amatic SC"/>
                          <a:sym typeface="Amatic SC"/>
                        </a:rPr>
                        <a:t>General Themes </a:t>
                      </a:r>
                      <a:endParaRPr sz="2000" b="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All About me!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Let’s Celebrate!</a:t>
                      </a:r>
                      <a:endParaRPr sz="20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Amazing Animals!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chemeClr val="dk1"/>
                        </a:buClr>
                        <a:buSzPts val="2000"/>
                        <a:buFont typeface="Amatic SC"/>
                        <a:buNone/>
                      </a:pPr>
                      <a:r>
                        <a:rPr lang="en-US" sz="2000" u="none" strike="noStrike" cap="none">
                          <a:latin typeface="Amatic SC"/>
                          <a:ea typeface="Amatic SC"/>
                          <a:cs typeface="Amatic SC"/>
                          <a:sym typeface="Amatic SC"/>
                        </a:rPr>
                        <a:t>Come Outside!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latin typeface="Amatic SC"/>
                          <a:ea typeface="Amatic SC"/>
                          <a:cs typeface="Amatic SC"/>
                          <a:sym typeface="Amatic SC"/>
                        </a:rPr>
                        <a:t>Ticket to Ride!</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B0F0"/>
                        </a:buClr>
                        <a:buSzPts val="2000"/>
                        <a:buFont typeface="Calibri"/>
                        <a:buNone/>
                      </a:pPr>
                      <a:r>
                        <a:rPr lang="en-GB" sz="2000" b="1" u="none" strike="noStrike" cap="none" dirty="0" smtClean="0">
                          <a:solidFill>
                            <a:schemeClr val="tx1"/>
                          </a:solidFill>
                          <a:latin typeface="Amatic SC" panose="020B0604020202020204" charset="-79"/>
                          <a:ea typeface="Calibri"/>
                          <a:cs typeface="Amatic SC" panose="020B0604020202020204" charset="-79"/>
                          <a:sym typeface="Calibri"/>
                        </a:rPr>
                        <a:t>All</a:t>
                      </a:r>
                      <a:r>
                        <a:rPr lang="en-GB" sz="2000" b="1" u="none" strike="noStrike" cap="none" baseline="0" dirty="0" smtClean="0">
                          <a:solidFill>
                            <a:schemeClr val="tx1"/>
                          </a:solidFill>
                          <a:latin typeface="Amatic SC" panose="020B0604020202020204" charset="-79"/>
                          <a:ea typeface="Calibri"/>
                          <a:cs typeface="Amatic SC" panose="020B0604020202020204" charset="-79"/>
                          <a:sym typeface="Calibri"/>
                        </a:rPr>
                        <a:t> around us</a:t>
                      </a:r>
                      <a:endParaRPr lang="en-GB" sz="2000" b="1" u="none" strike="noStrike" cap="none" dirty="0">
                        <a:solidFill>
                          <a:schemeClr val="tx1"/>
                        </a:solidFill>
                        <a:latin typeface="Amatic SC" panose="020B0604020202020204" charset="-79"/>
                        <a:ea typeface="Calibri"/>
                        <a:cs typeface="Amatic SC" panose="020B0604020202020204" charset="-79"/>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422125">
                <a:tc rowSpan="2">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latin typeface="Amatic SC"/>
                          <a:ea typeface="Amatic SC"/>
                          <a:cs typeface="Amatic SC"/>
                          <a:sym typeface="Amatic SC"/>
                        </a:rPr>
                        <a:t>Expressive Arts and Design </a:t>
                      </a:r>
                      <a:endParaRPr sz="1400" u="none" strike="noStrike" cap="none"/>
                    </a:p>
                    <a:p>
                      <a:pPr marL="0" marR="0" lvl="0" indent="0" algn="ctr" rtl="0">
                        <a:lnSpc>
                          <a:spcPct val="100000"/>
                        </a:lnSpc>
                        <a:spcBef>
                          <a:spcPts val="0"/>
                        </a:spcBef>
                        <a:spcAft>
                          <a:spcPts val="0"/>
                        </a:spcAft>
                        <a:buClr>
                          <a:schemeClr val="dk1"/>
                        </a:buClr>
                        <a:buSzPts val="800"/>
                        <a:buFont typeface="Calibri"/>
                        <a:buNone/>
                      </a:pPr>
                      <a:endParaRPr sz="80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800"/>
                        <a:buFont typeface="Calibri"/>
                        <a:buNone/>
                      </a:pPr>
                      <a:r>
                        <a:rPr lang="en-US" sz="800" i="1" u="none" strike="noStrike" cap="none">
                          <a:solidFill>
                            <a:schemeClr val="dk1"/>
                          </a:solidFill>
                          <a:latin typeface="Calibri"/>
                          <a:ea typeface="Calibri"/>
                          <a:cs typeface="Calibri"/>
                          <a:sym typeface="Calibri"/>
                        </a:rPr>
                        <a:t>Painting, 3D modelling, messy play, collage, cutting, drama, role play, threading, moving to music, clay sculptures, following music patterns with instruments, singing songs linked to topics, making instruments, percussion.</a:t>
                      </a:r>
                      <a:endParaRPr sz="1400" u="none" strike="noStrike" cap="none"/>
                    </a:p>
                    <a:p>
                      <a:pPr marL="0" marR="0" lvl="0" indent="0" algn="ctr" rtl="0">
                        <a:lnSpc>
                          <a:spcPct val="100000"/>
                        </a:lnSpc>
                        <a:spcBef>
                          <a:spcPts val="0"/>
                        </a:spcBef>
                        <a:spcAft>
                          <a:spcPts val="0"/>
                        </a:spcAft>
                        <a:buClr>
                          <a:schemeClr val="dk1"/>
                        </a:buClr>
                        <a:buSzPts val="800"/>
                        <a:buFont typeface="Calibri"/>
                        <a:buNone/>
                      </a:pPr>
                      <a:endParaRPr sz="800" i="1" u="none" strike="noStrike" cap="none">
                        <a:solidFill>
                          <a:schemeClr val="dk1"/>
                        </a:solidFill>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8D8D8"/>
                    </a:solidFill>
                  </a:tcPr>
                </a:tc>
                <a:tc gridSpan="6">
                  <a:txBody>
                    <a:bodyPr/>
                    <a:lstStyle/>
                    <a:p>
                      <a:pPr marL="0" marR="0" lvl="0" indent="0" algn="ctr" rtl="0">
                        <a:lnSpc>
                          <a:spcPct val="100000"/>
                        </a:lnSpc>
                        <a:spcBef>
                          <a:spcPts val="0"/>
                        </a:spcBef>
                        <a:spcAft>
                          <a:spcPts val="0"/>
                        </a:spcAft>
                        <a:buClr>
                          <a:srgbClr val="000000"/>
                        </a:buClr>
                        <a:buSzPts val="800"/>
                        <a:buFont typeface="Arial"/>
                        <a:buNone/>
                      </a:pPr>
                      <a:r>
                        <a:rPr lang="en-US" sz="800" u="none" strike="noStrike" cap="none"/>
                        <a:t>The development of children’s artistic and cultural awareness supports </a:t>
                      </a:r>
                      <a:r>
                        <a:rPr lang="en-US" sz="800" b="1" u="none" strike="noStrike" cap="none"/>
                        <a:t>their imagination and creativity</a:t>
                      </a:r>
                      <a:r>
                        <a:rPr lang="en-US" sz="800" u="none" strike="noStrike" cap="none"/>
                        <a:t>. It is important that children have regular opportunities to </a:t>
                      </a:r>
                      <a:r>
                        <a:rPr lang="en-US" sz="800" b="1" u="none" strike="noStrike" cap="none"/>
                        <a:t>engage with the arts</a:t>
                      </a:r>
                      <a:r>
                        <a:rPr lang="en-US" sz="800" u="none" strike="noStrike" cap="none"/>
                        <a:t>, enabling them to explore and play with a wide range of </a:t>
                      </a:r>
                      <a:r>
                        <a:rPr lang="en-US" sz="800" b="1" u="none" strike="noStrike" cap="none"/>
                        <a:t>media and materials</a:t>
                      </a:r>
                      <a:r>
                        <a:rPr lang="en-US" sz="800" u="none" strike="noStrike" cap="none"/>
                        <a:t>. The quality and variety of what children see, hear and participate in is crucial for developing their understanding, </a:t>
                      </a:r>
                      <a:r>
                        <a:rPr lang="en-US" sz="800" b="1" u="none" strike="noStrike" cap="none"/>
                        <a:t>self-expression, vocabulary and ability to communicate through the arts</a:t>
                      </a:r>
                      <a:r>
                        <a:rPr lang="en-US" sz="800" u="none" strike="noStrike" cap="none"/>
                        <a:t>. The frequency, repetition and depth of their experiences are fundamental to their progress in interpreting and appreciating what they hear, respond to and observe.</a:t>
                      </a:r>
                      <a:endParaRPr sz="1400" u="none" strike="noStrike" cap="none"/>
                    </a:p>
                    <a:p>
                      <a:pPr marL="0" marR="0" lvl="0" indent="0" algn="ctr" rtl="0">
                        <a:lnSpc>
                          <a:spcPct val="100000"/>
                        </a:lnSpc>
                        <a:spcBef>
                          <a:spcPts val="0"/>
                        </a:spcBef>
                        <a:spcAft>
                          <a:spcPts val="0"/>
                        </a:spcAft>
                        <a:buClr>
                          <a:srgbClr val="000000"/>
                        </a:buClr>
                        <a:buSzPts val="800"/>
                        <a:buFont typeface="Arial"/>
                        <a:buNone/>
                      </a:pPr>
                      <a:r>
                        <a:rPr lang="en-US" sz="800" u="none" strike="noStrike" cap="none"/>
                        <a:t>Give children an insight into new musical worlds. Invite musicians in to play music to children and talk about it. Encourage children to listen attentively to music. Discuss changes and patterns as a piece of music develops. </a:t>
                      </a:r>
                      <a:endParaRPr sz="800"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139700">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100"/>
                        <a:buFont typeface="Arial"/>
                        <a:buNone/>
                      </a:pPr>
                      <a:r>
                        <a:rPr lang="en-US" sz="1200" b="1" u="none" strike="noStrike" cap="none" dirty="0" err="1" smtClean="0">
                          <a:solidFill>
                            <a:schemeClr val="dk1"/>
                          </a:solidFill>
                        </a:rPr>
                        <a:t>Marvellous</a:t>
                      </a:r>
                      <a:r>
                        <a:rPr lang="en-US" sz="1200" b="1" u="none" strike="noStrike" cap="none" baseline="0" dirty="0" smtClean="0">
                          <a:solidFill>
                            <a:schemeClr val="dk1"/>
                          </a:solidFill>
                        </a:rPr>
                        <a:t> marks</a:t>
                      </a:r>
                      <a:r>
                        <a:rPr lang="en-US" sz="1100" b="1" u="none" strike="noStrike" cap="none" baseline="0" dirty="0" smtClean="0">
                          <a:solidFill>
                            <a:schemeClr val="dk1"/>
                          </a:solidFill>
                        </a:rPr>
                        <a:t>:</a:t>
                      </a:r>
                      <a:r>
                        <a:rPr lang="en-US" sz="1100" u="none" strike="noStrike" cap="none" dirty="0">
                          <a:solidFill>
                            <a:schemeClr val="dk1"/>
                          </a:solidFill>
                        </a:rPr>
                        <a:t> </a:t>
                      </a:r>
                      <a:endParaRPr lang="en-US" sz="1100" u="none" strike="noStrike" cap="none" dirty="0" smtClean="0">
                        <a:solidFill>
                          <a:schemeClr val="dk1"/>
                        </a:solidFill>
                      </a:endParaRPr>
                    </a:p>
                    <a:p>
                      <a:pPr marL="0" marR="0" lvl="0" indent="0" algn="ctr" rtl="0">
                        <a:lnSpc>
                          <a:spcPct val="100000"/>
                        </a:lnSpc>
                        <a:spcBef>
                          <a:spcPts val="0"/>
                        </a:spcBef>
                        <a:spcAft>
                          <a:spcPts val="0"/>
                        </a:spcAft>
                        <a:buClr>
                          <a:srgbClr val="000000"/>
                        </a:buClr>
                        <a:buSzPts val="1100"/>
                        <a:buFont typeface="Arial"/>
                        <a:buNone/>
                      </a:pPr>
                      <a:r>
                        <a:rPr lang="en-GB" sz="1200" b="0" i="0" u="none" strike="noStrike" cap="none" dirty="0" smtClean="0">
                          <a:solidFill>
                            <a:schemeClr val="dk1"/>
                          </a:solidFill>
                          <a:effectLst/>
                          <a:latin typeface="Calibri"/>
                          <a:ea typeface="Calibri"/>
                          <a:cs typeface="Calibri"/>
                          <a:sym typeface="Arial"/>
                        </a:rPr>
                        <a:t>Exploring mark making through different drawing materials. Beginning to draw from observation using faces and self-portraits as a stimulus</a:t>
                      </a:r>
                      <a:r>
                        <a:rPr lang="en-GB" sz="1400" b="0" i="0" u="none" strike="noStrike" cap="none" dirty="0" smtClean="0">
                          <a:solidFill>
                            <a:schemeClr val="dk1"/>
                          </a:solidFill>
                          <a:effectLst/>
                          <a:latin typeface="Calibri"/>
                          <a:ea typeface="Calibri"/>
                          <a:cs typeface="Calibri"/>
                          <a:sym typeface="Arial"/>
                        </a:rPr>
                        <a:t>.</a:t>
                      </a:r>
                      <a:endParaRPr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defTabSz="914400" rtl="0" eaLnBrk="1" fontAlgn="auto" latinLnBrk="0" hangingPunct="1">
                        <a:lnSpc>
                          <a:spcPct val="107000"/>
                        </a:lnSpc>
                        <a:spcBef>
                          <a:spcPts val="800"/>
                        </a:spcBef>
                        <a:spcAft>
                          <a:spcPts val="0"/>
                        </a:spcAft>
                        <a:buClr>
                          <a:schemeClr val="dk1"/>
                        </a:buClr>
                        <a:buSzPts val="1100"/>
                        <a:buFont typeface="Calibri"/>
                        <a:buNone/>
                        <a:tabLst/>
                        <a:defRPr/>
                      </a:pPr>
                      <a:r>
                        <a:rPr lang="en-GB" sz="1200" b="1" i="0" u="none" strike="noStrike" cap="none" dirty="0" smtClean="0">
                          <a:solidFill>
                            <a:schemeClr val="dk1"/>
                          </a:solidFill>
                          <a:effectLst/>
                          <a:latin typeface="Calibri"/>
                          <a:cs typeface="Calibri"/>
                          <a:sym typeface="Arial"/>
                        </a:rPr>
                        <a:t>Junk modelling</a:t>
                      </a:r>
                      <a:r>
                        <a:rPr lang="en-GB" sz="1200" b="0" i="0" u="none" strike="noStrike" cap="none" dirty="0" smtClean="0">
                          <a:solidFill>
                            <a:schemeClr val="dk1"/>
                          </a:solidFill>
                          <a:effectLst/>
                          <a:latin typeface="Calibri"/>
                          <a:cs typeface="Calibri"/>
                          <a:sym typeface="Arial"/>
                        </a:rPr>
                        <a:t>: </a:t>
                      </a:r>
                      <a:r>
                        <a:rPr lang="en-GB" sz="1200" b="0" i="0" u="none" strike="noStrike" cap="none" dirty="0" smtClean="0">
                          <a:solidFill>
                            <a:schemeClr val="dk1"/>
                          </a:solidFill>
                          <a:effectLst/>
                          <a:latin typeface="Calibri"/>
                          <a:ea typeface="Calibri"/>
                          <a:cs typeface="Calibri"/>
                          <a:sym typeface="Arial"/>
                        </a:rPr>
                        <a:t>In this unit, pupils explore and learn about various types of permanent and temporary join. They are encouraged to tinker using a combination of materials and joining techniques in the junk modelling area.</a:t>
                      </a:r>
                      <a:endParaRPr lang="en-GB" sz="1200" dirty="0" smtClean="0"/>
                    </a:p>
                    <a:p>
                      <a:pPr marL="0" marR="0" lvl="0" indent="0" algn="ctr" rtl="0">
                        <a:lnSpc>
                          <a:spcPct val="107000"/>
                        </a:lnSpc>
                        <a:spcBef>
                          <a:spcPts val="800"/>
                        </a:spcBef>
                        <a:spcAft>
                          <a:spcPts val="0"/>
                        </a:spcAft>
                        <a:buClr>
                          <a:schemeClr val="dk1"/>
                        </a:buClr>
                        <a:buSzPts val="1100"/>
                        <a:buFont typeface="Calibri"/>
                        <a:buNone/>
                      </a:pPr>
                      <a:endParaRPr lang="en-US" sz="1200" b="0" i="0" u="none" strike="noStrike" cap="none" dirty="0" smtClean="0">
                        <a:solidFill>
                          <a:schemeClr val="dk1"/>
                        </a:solidFill>
                        <a:effectLst/>
                        <a:latin typeface="Calibri"/>
                        <a:ea typeface="Calibri"/>
                        <a:cs typeface="Calibri"/>
                        <a:sym typeface="Arial"/>
                      </a:endParaRPr>
                    </a:p>
                    <a:p>
                      <a:pPr marL="0" marR="0" lvl="0" indent="0" algn="ctr" rtl="0">
                        <a:lnSpc>
                          <a:spcPct val="107000"/>
                        </a:lnSpc>
                        <a:spcBef>
                          <a:spcPts val="800"/>
                        </a:spcBef>
                        <a:spcAft>
                          <a:spcPts val="0"/>
                        </a:spcAft>
                        <a:buClr>
                          <a:schemeClr val="dk1"/>
                        </a:buClr>
                        <a:buSzPts val="1100"/>
                        <a:buFont typeface="Calibri"/>
                        <a:buNone/>
                      </a:pPr>
                      <a:r>
                        <a:rPr lang="en-US" sz="1200" u="none" strike="noStrike" cap="none" dirty="0" smtClean="0"/>
                        <a:t>Music </a:t>
                      </a:r>
                      <a:r>
                        <a:rPr lang="en-US" sz="1200" u="none" strike="noStrike" cap="none" dirty="0"/>
                        <a:t>focus: Pulse</a:t>
                      </a:r>
                      <a:endParaRPr sz="1200" u="none" strike="noStrike" cap="none" dirty="0"/>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chemeClr val="dk1"/>
                        </a:buClr>
                        <a:buSzPts val="1100"/>
                        <a:buFont typeface="Calibri"/>
                        <a:buNone/>
                      </a:pPr>
                      <a:r>
                        <a:rPr lang="en-GB" sz="1200" b="1" i="0" u="none" strike="noStrike" cap="none" dirty="0" smtClean="0">
                          <a:solidFill>
                            <a:schemeClr val="dk1"/>
                          </a:solidFill>
                          <a:effectLst/>
                          <a:latin typeface="Calibri"/>
                          <a:ea typeface="Calibri"/>
                          <a:cs typeface="Calibri"/>
                          <a:sym typeface="Arial"/>
                        </a:rPr>
                        <a:t>Painting and mixed media</a:t>
                      </a:r>
                    </a:p>
                    <a:p>
                      <a:pPr marL="0" marR="0" lvl="0" indent="0" algn="ctr" rtl="0">
                        <a:lnSpc>
                          <a:spcPct val="107000"/>
                        </a:lnSpc>
                        <a:spcBef>
                          <a:spcPts val="0"/>
                        </a:spcBef>
                        <a:spcAft>
                          <a:spcPts val="0"/>
                        </a:spcAft>
                        <a:buClr>
                          <a:schemeClr val="dk1"/>
                        </a:buClr>
                        <a:buSzPts val="1100"/>
                        <a:buFont typeface="Calibri"/>
                        <a:buNone/>
                      </a:pPr>
                      <a:r>
                        <a:rPr lang="en-GB" sz="1200" b="0" i="0" u="none" strike="noStrike" cap="none" dirty="0" smtClean="0">
                          <a:solidFill>
                            <a:schemeClr val="dk1"/>
                          </a:solidFill>
                          <a:effectLst/>
                          <a:latin typeface="Calibri"/>
                          <a:ea typeface="Calibri"/>
                          <a:cs typeface="Calibri"/>
                          <a:sym typeface="Arial"/>
                        </a:rPr>
                        <a:t>Exploring paint and painting techniques through nature, music and collaborative work. Developing creativity through child-led exploration of mixed-media, making collages and transient art</a:t>
                      </a:r>
                    </a:p>
                    <a:p>
                      <a:pPr marL="0" marR="0" lvl="0" indent="0" algn="ctr" rtl="0">
                        <a:lnSpc>
                          <a:spcPct val="107000"/>
                        </a:lnSpc>
                        <a:spcBef>
                          <a:spcPts val="0"/>
                        </a:spcBef>
                        <a:spcAft>
                          <a:spcPts val="0"/>
                        </a:spcAft>
                        <a:buClr>
                          <a:schemeClr val="dk1"/>
                        </a:buClr>
                        <a:buSzPts val="1100"/>
                        <a:buFont typeface="Calibri"/>
                        <a:buNone/>
                      </a:pPr>
                      <a:r>
                        <a:rPr lang="en-GB" sz="1200" b="1" i="0" u="none" strike="noStrike" cap="none" dirty="0" smtClean="0">
                          <a:solidFill>
                            <a:schemeClr val="dk1"/>
                          </a:solidFill>
                          <a:effectLst/>
                          <a:latin typeface="Calibri"/>
                          <a:cs typeface="Calibri"/>
                          <a:sym typeface="Arial"/>
                        </a:rPr>
                        <a:t>Cooking and nutrition: </a:t>
                      </a:r>
                      <a:r>
                        <a:rPr lang="en-GB" sz="1200" b="0" i="0" u="none" strike="noStrike" cap="none" dirty="0" smtClean="0">
                          <a:solidFill>
                            <a:schemeClr val="dk1"/>
                          </a:solidFill>
                          <a:effectLst/>
                          <a:latin typeface="Calibri"/>
                          <a:ea typeface="Calibri"/>
                          <a:cs typeface="Calibri"/>
                          <a:sym typeface="Arial"/>
                        </a:rPr>
                        <a:t>In this unit, children explore the differences between fruits and vegetables using their senses (taste, texture, smell etc.). They listen to the story ‘The best pumpkin soup’ and discuss the key ingredients the characters used before developing a class-based vegetable soup recipe.</a:t>
                      </a:r>
                      <a:endParaRPr lang="en-US" sz="1200" u="none" strike="noStrike" cap="none" dirty="0" smtClean="0">
                        <a:solidFill>
                          <a:schemeClr val="dk1"/>
                        </a:solidFill>
                      </a:endParaRPr>
                    </a:p>
                    <a:p>
                      <a:pPr marL="0" marR="0" lvl="0" indent="0" algn="ctr" rtl="0">
                        <a:lnSpc>
                          <a:spcPct val="107000"/>
                        </a:lnSpc>
                        <a:spcBef>
                          <a:spcPts val="0"/>
                        </a:spcBef>
                        <a:spcAft>
                          <a:spcPts val="0"/>
                        </a:spcAft>
                        <a:buClr>
                          <a:schemeClr val="dk1"/>
                        </a:buClr>
                        <a:buSzPts val="1100"/>
                        <a:buFont typeface="Calibri"/>
                        <a:buNone/>
                      </a:pPr>
                      <a:endParaRPr lang="en-US" sz="1200" u="none" strike="noStrike" cap="none" dirty="0" smtClean="0">
                        <a:solidFill>
                          <a:schemeClr val="dk1"/>
                        </a:solidFill>
                      </a:endParaRPr>
                    </a:p>
                    <a:p>
                      <a:pPr marL="0" marR="0" lvl="0" indent="0" algn="ctr" rtl="0">
                        <a:lnSpc>
                          <a:spcPct val="107000"/>
                        </a:lnSpc>
                        <a:spcBef>
                          <a:spcPts val="0"/>
                        </a:spcBef>
                        <a:spcAft>
                          <a:spcPts val="0"/>
                        </a:spcAft>
                        <a:buClr>
                          <a:schemeClr val="dk1"/>
                        </a:buClr>
                        <a:buSzPts val="1100"/>
                        <a:buFont typeface="Calibri"/>
                        <a:buNone/>
                      </a:pPr>
                      <a:r>
                        <a:rPr lang="en-US" sz="1200" u="none" strike="noStrike" cap="none" dirty="0" smtClean="0">
                          <a:solidFill>
                            <a:schemeClr val="dk1"/>
                          </a:solidFill>
                        </a:rPr>
                        <a:t>Music </a:t>
                      </a:r>
                      <a:r>
                        <a:rPr lang="en-US" sz="1200" u="none" strike="noStrike" cap="none" dirty="0">
                          <a:solidFill>
                            <a:schemeClr val="dk1"/>
                          </a:solidFill>
                        </a:rPr>
                        <a:t>focus: Rhythm</a:t>
                      </a:r>
                      <a:endParaRPr sz="1200" u="none" strike="noStrike" cap="none" dirty="0">
                        <a:solidFill>
                          <a:schemeClr val="dk1"/>
                        </a:solidFill>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rgbClr val="000000"/>
                        </a:buClr>
                        <a:buSzPts val="1100"/>
                        <a:buFont typeface="Arial"/>
                        <a:buNone/>
                      </a:pPr>
                      <a:r>
                        <a:rPr lang="en-GB" sz="1200" b="1" i="0" u="none" strike="noStrike" cap="none" dirty="0" smtClean="0">
                          <a:solidFill>
                            <a:schemeClr val="dk1"/>
                          </a:solidFill>
                          <a:effectLst/>
                          <a:latin typeface="Calibri"/>
                          <a:ea typeface="Calibri"/>
                          <a:cs typeface="Calibri"/>
                          <a:sym typeface="Arial"/>
                        </a:rPr>
                        <a:t>Sculpture and 3D :creation station</a:t>
                      </a:r>
                    </a:p>
                    <a:p>
                      <a:pPr marL="0" marR="0" lvl="0" indent="0" algn="ctr" rtl="0">
                        <a:lnSpc>
                          <a:spcPct val="107000"/>
                        </a:lnSpc>
                        <a:spcBef>
                          <a:spcPts val="0"/>
                        </a:spcBef>
                        <a:spcAft>
                          <a:spcPts val="0"/>
                        </a:spcAft>
                        <a:buClr>
                          <a:srgbClr val="000000"/>
                        </a:buClr>
                        <a:buSzPts val="1100"/>
                        <a:buFont typeface="Arial"/>
                        <a:buNone/>
                      </a:pPr>
                      <a:r>
                        <a:rPr lang="en-GB" sz="1200" b="0" i="0" u="none" strike="noStrike" cap="none" dirty="0" smtClean="0">
                          <a:solidFill>
                            <a:schemeClr val="dk1"/>
                          </a:solidFill>
                          <a:effectLst/>
                          <a:latin typeface="Calibri"/>
                          <a:ea typeface="Calibri"/>
                          <a:cs typeface="Calibri"/>
                          <a:sym typeface="Arial"/>
                        </a:rPr>
                        <a:t>Exploring the sculptural qualities of malleable materials and natural objects; developing the use of tools and joining techniques; designing and making clay animal sculptures.</a:t>
                      </a:r>
                    </a:p>
                    <a:p>
                      <a:pPr marL="0" marR="0" lvl="0" indent="0" algn="ctr" rtl="0">
                        <a:lnSpc>
                          <a:spcPct val="107000"/>
                        </a:lnSpc>
                        <a:spcBef>
                          <a:spcPts val="0"/>
                        </a:spcBef>
                        <a:spcAft>
                          <a:spcPts val="0"/>
                        </a:spcAft>
                        <a:buClr>
                          <a:srgbClr val="000000"/>
                        </a:buClr>
                        <a:buSzPts val="1100"/>
                        <a:buFont typeface="Arial"/>
                        <a:buNone/>
                      </a:pPr>
                      <a:r>
                        <a:rPr lang="en-GB" sz="1200" b="1" i="0" u="none" strike="noStrike" cap="none" dirty="0" smtClean="0">
                          <a:solidFill>
                            <a:schemeClr val="dk1"/>
                          </a:solidFill>
                          <a:effectLst/>
                          <a:latin typeface="Calibri"/>
                          <a:ea typeface="Calibri"/>
                          <a:cs typeface="Calibri"/>
                          <a:sym typeface="Arial"/>
                        </a:rPr>
                        <a:t>Textiles:</a:t>
                      </a:r>
                      <a:r>
                        <a:rPr lang="en-GB" sz="1200" b="1" i="0" u="none" strike="noStrike" cap="none" baseline="0" dirty="0" smtClean="0">
                          <a:solidFill>
                            <a:schemeClr val="dk1"/>
                          </a:solidFill>
                          <a:effectLst/>
                          <a:latin typeface="Calibri"/>
                          <a:ea typeface="Calibri"/>
                          <a:cs typeface="Calibri"/>
                          <a:sym typeface="Arial"/>
                        </a:rPr>
                        <a:t> </a:t>
                      </a:r>
                      <a:r>
                        <a:rPr lang="en-GB" sz="1200" b="1" i="0" u="none" strike="noStrike" cap="none" dirty="0" smtClean="0">
                          <a:solidFill>
                            <a:schemeClr val="dk1"/>
                          </a:solidFill>
                          <a:effectLst/>
                          <a:latin typeface="Calibri"/>
                          <a:ea typeface="Calibri"/>
                          <a:cs typeface="Calibri"/>
                          <a:sym typeface="Arial"/>
                        </a:rPr>
                        <a:t>Bookmarks:</a:t>
                      </a:r>
                    </a:p>
                    <a:p>
                      <a:pPr marL="0" marR="0" lvl="0" indent="0" algn="ctr" rtl="0">
                        <a:lnSpc>
                          <a:spcPct val="107000"/>
                        </a:lnSpc>
                        <a:spcBef>
                          <a:spcPts val="0"/>
                        </a:spcBef>
                        <a:spcAft>
                          <a:spcPts val="0"/>
                        </a:spcAft>
                        <a:buClr>
                          <a:srgbClr val="000000"/>
                        </a:buClr>
                        <a:buSzPts val="1100"/>
                        <a:buFont typeface="Arial"/>
                        <a:buNone/>
                      </a:pPr>
                      <a:r>
                        <a:rPr lang="en-GB" sz="1200" b="0" i="0" u="none" strike="noStrike" cap="none" dirty="0" smtClean="0">
                          <a:solidFill>
                            <a:schemeClr val="dk1"/>
                          </a:solidFill>
                          <a:effectLst/>
                          <a:latin typeface="Calibri"/>
                          <a:ea typeface="Calibri"/>
                          <a:cs typeface="Calibri"/>
                          <a:sym typeface="Arial"/>
                        </a:rPr>
                        <a:t>Pupils develop and practise threading and weaving techniques using various materials and objects. They look at the history of the bookmark from Victorian times versus modern-day styles. The pupils apply their knowledge and skills to design and sew their own bookmarks.</a:t>
                      </a:r>
                    </a:p>
                    <a:p>
                      <a:pPr marL="0" marR="0" lvl="0" indent="0" algn="ctr" rtl="0">
                        <a:lnSpc>
                          <a:spcPct val="107000"/>
                        </a:lnSpc>
                        <a:spcBef>
                          <a:spcPts val="0"/>
                        </a:spcBef>
                        <a:spcAft>
                          <a:spcPts val="0"/>
                        </a:spcAft>
                        <a:buClr>
                          <a:srgbClr val="000000"/>
                        </a:buClr>
                        <a:buSzPts val="1100"/>
                        <a:buFont typeface="Arial"/>
                        <a:buNone/>
                      </a:pPr>
                      <a:r>
                        <a:rPr lang="en-US" sz="1200" u="none" strike="noStrike" cap="none" dirty="0" smtClean="0">
                          <a:solidFill>
                            <a:schemeClr val="dk1"/>
                          </a:solidFill>
                        </a:rPr>
                        <a:t>Music </a:t>
                      </a:r>
                      <a:r>
                        <a:rPr lang="en-US" sz="1200" u="none" strike="noStrike" cap="none" dirty="0">
                          <a:solidFill>
                            <a:schemeClr val="dk1"/>
                          </a:solidFill>
                        </a:rPr>
                        <a:t>focus: Pitch</a:t>
                      </a:r>
                      <a:endParaRPr sz="1200" u="none" strike="noStrike" cap="none" dirty="0">
                        <a:solidFill>
                          <a:schemeClr val="dk1"/>
                        </a:solidFill>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200" b="1" i="0" u="none" strike="noStrike" cap="none" dirty="0" smtClean="0">
                          <a:solidFill>
                            <a:schemeClr val="dk1"/>
                          </a:solidFill>
                          <a:effectLst/>
                          <a:latin typeface="Calibri"/>
                          <a:ea typeface="Calibri"/>
                          <a:cs typeface="Calibri"/>
                          <a:sym typeface="Arial"/>
                        </a:rPr>
                        <a:t>Craft and design:</a:t>
                      </a:r>
                    </a:p>
                    <a:p>
                      <a:pPr marL="0" marR="0" lvl="0" indent="0" algn="ctr" rtl="0">
                        <a:lnSpc>
                          <a:spcPct val="100000"/>
                        </a:lnSpc>
                        <a:spcBef>
                          <a:spcPts val="0"/>
                        </a:spcBef>
                        <a:spcAft>
                          <a:spcPts val="0"/>
                        </a:spcAft>
                        <a:buClr>
                          <a:srgbClr val="000000"/>
                        </a:buClr>
                        <a:buSzPts val="1100"/>
                        <a:buFont typeface="Arial"/>
                        <a:buNone/>
                      </a:pPr>
                      <a:r>
                        <a:rPr lang="en-GB" sz="1200" b="0" i="0" u="none" strike="noStrike" cap="none" dirty="0" smtClean="0">
                          <a:solidFill>
                            <a:schemeClr val="dk1"/>
                          </a:solidFill>
                          <a:effectLst/>
                          <a:latin typeface="Calibri"/>
                          <a:ea typeface="Calibri"/>
                          <a:cs typeface="Calibri"/>
                          <a:sym typeface="Arial"/>
                        </a:rPr>
                        <a:t>Developing cutting, threading, joining and folding skills through fun, creative craft projects.</a:t>
                      </a:r>
                      <a:endParaRPr lang="en-GB" sz="1200" b="1" i="0" u="none" strike="noStrike" cap="none" dirty="0" smtClean="0">
                        <a:solidFill>
                          <a:schemeClr val="dk1"/>
                        </a:solidFill>
                        <a:effectLst/>
                        <a:latin typeface="Calibri"/>
                        <a:ea typeface="Calibri"/>
                        <a:cs typeface="Calibri"/>
                        <a:sym typeface="Arial"/>
                      </a:endParaRPr>
                    </a:p>
                    <a:p>
                      <a:pPr marL="0" marR="0" lvl="0" indent="0" algn="ctr" rtl="0">
                        <a:lnSpc>
                          <a:spcPct val="100000"/>
                        </a:lnSpc>
                        <a:spcBef>
                          <a:spcPts val="0"/>
                        </a:spcBef>
                        <a:spcAft>
                          <a:spcPts val="0"/>
                        </a:spcAft>
                        <a:buClr>
                          <a:srgbClr val="000000"/>
                        </a:buClr>
                        <a:buSzPts val="1100"/>
                        <a:buFont typeface="Arial"/>
                        <a:buNone/>
                      </a:pPr>
                      <a:r>
                        <a:rPr lang="en-US" sz="1200" u="none" strike="noStrike" cap="none" dirty="0" smtClean="0">
                          <a:solidFill>
                            <a:schemeClr val="dk1"/>
                          </a:solidFill>
                        </a:rPr>
                        <a:t>Music </a:t>
                      </a:r>
                      <a:r>
                        <a:rPr lang="en-US" sz="1200" u="none" strike="noStrike" cap="none" dirty="0">
                          <a:solidFill>
                            <a:schemeClr val="dk1"/>
                          </a:solidFill>
                        </a:rPr>
                        <a:t>focus: Technology, structure and form</a:t>
                      </a:r>
                      <a:endParaRPr sz="1200" u="none" strike="noStrike" cap="none" dirty="0">
                        <a:solidFill>
                          <a:schemeClr val="dk1"/>
                        </a:solidFill>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200" b="1" i="0" u="none" strike="noStrike" cap="none" dirty="0" err="1" smtClean="0">
                          <a:solidFill>
                            <a:schemeClr val="dk1"/>
                          </a:solidFill>
                          <a:effectLst/>
                          <a:latin typeface="Calibri"/>
                          <a:ea typeface="Calibri"/>
                          <a:cs typeface="Calibri"/>
                          <a:sym typeface="Arial"/>
                        </a:rPr>
                        <a:t>Structures:Boats</a:t>
                      </a:r>
                      <a:endParaRPr lang="en-GB" sz="1200" b="1" i="0" u="none" strike="noStrike" cap="none" dirty="0" smtClean="0">
                        <a:solidFill>
                          <a:schemeClr val="dk1"/>
                        </a:solidFill>
                        <a:effectLst/>
                        <a:latin typeface="Calibri"/>
                        <a:ea typeface="Calibri"/>
                        <a:cs typeface="Calibri"/>
                        <a:sym typeface="Arial"/>
                      </a:endParaRPr>
                    </a:p>
                    <a:p>
                      <a:pPr marL="0" marR="0" lvl="0" indent="0" algn="ctr" rtl="0">
                        <a:lnSpc>
                          <a:spcPct val="100000"/>
                        </a:lnSpc>
                        <a:spcBef>
                          <a:spcPts val="0"/>
                        </a:spcBef>
                        <a:spcAft>
                          <a:spcPts val="0"/>
                        </a:spcAft>
                        <a:buClr>
                          <a:srgbClr val="000000"/>
                        </a:buClr>
                        <a:buSzPts val="1100"/>
                        <a:buFont typeface="Arial"/>
                        <a:buNone/>
                      </a:pPr>
                      <a:r>
                        <a:rPr lang="en-GB" sz="1200" b="0" i="0" u="none" strike="noStrike" cap="none" dirty="0" smtClean="0">
                          <a:solidFill>
                            <a:schemeClr val="dk1"/>
                          </a:solidFill>
                          <a:effectLst/>
                          <a:latin typeface="Calibri"/>
                          <a:ea typeface="Calibri"/>
                          <a:cs typeface="Calibri"/>
                          <a:sym typeface="Arial"/>
                        </a:rPr>
                        <a:t>In this unit, children explore what is meant by ‘waterproof’, ‘floating’ and ‘sinking’, then experiment and make predictions with various materials to carry out a series of tests. They learn about the different features of boats and ships before investigating their shape and structures to build their own.</a:t>
                      </a:r>
                      <a:endParaRPr lang="en-US" sz="1200" u="none" strike="noStrike" cap="none" dirty="0" smtClean="0">
                        <a:solidFill>
                          <a:schemeClr val="dk1"/>
                        </a:solidFill>
                      </a:endParaRPr>
                    </a:p>
                    <a:p>
                      <a:pPr marL="0" marR="0" lvl="0" indent="0" algn="ctr" rtl="0">
                        <a:lnSpc>
                          <a:spcPct val="100000"/>
                        </a:lnSpc>
                        <a:spcBef>
                          <a:spcPts val="0"/>
                        </a:spcBef>
                        <a:spcAft>
                          <a:spcPts val="0"/>
                        </a:spcAft>
                        <a:buClr>
                          <a:srgbClr val="000000"/>
                        </a:buClr>
                        <a:buSzPts val="1100"/>
                        <a:buFont typeface="Arial"/>
                        <a:buNone/>
                      </a:pPr>
                      <a:endParaRPr lang="en-US" sz="1200" u="none" strike="noStrike" cap="none" dirty="0" smtClean="0">
                        <a:solidFill>
                          <a:schemeClr val="dk1"/>
                        </a:solidFill>
                      </a:endParaRPr>
                    </a:p>
                    <a:p>
                      <a:pPr marL="0" marR="0" lvl="0" indent="0" algn="ctr" rtl="0">
                        <a:lnSpc>
                          <a:spcPct val="100000"/>
                        </a:lnSpc>
                        <a:spcBef>
                          <a:spcPts val="0"/>
                        </a:spcBef>
                        <a:spcAft>
                          <a:spcPts val="0"/>
                        </a:spcAft>
                        <a:buClr>
                          <a:srgbClr val="000000"/>
                        </a:buClr>
                        <a:buSzPts val="1100"/>
                        <a:buFont typeface="Arial"/>
                        <a:buNone/>
                      </a:pPr>
                      <a:r>
                        <a:rPr lang="en-US" sz="1200" u="none" strike="noStrike" cap="none" dirty="0" smtClean="0">
                          <a:solidFill>
                            <a:schemeClr val="dk1"/>
                          </a:solidFill>
                        </a:rPr>
                        <a:t>Music </a:t>
                      </a:r>
                      <a:r>
                        <a:rPr lang="en-US" sz="1200" u="none" strike="noStrike" cap="none" dirty="0">
                          <a:solidFill>
                            <a:schemeClr val="dk1"/>
                          </a:solidFill>
                        </a:rPr>
                        <a:t>focus: 20</a:t>
                      </a:r>
                      <a:r>
                        <a:rPr lang="en-US" sz="1200" u="none" strike="noStrike" cap="none" baseline="30000" dirty="0">
                          <a:solidFill>
                            <a:schemeClr val="dk1"/>
                          </a:solidFill>
                        </a:rPr>
                        <a:t>th</a:t>
                      </a:r>
                      <a:r>
                        <a:rPr lang="en-US" sz="1200" u="none" strike="noStrike" cap="none" dirty="0">
                          <a:solidFill>
                            <a:schemeClr val="dk1"/>
                          </a:solidFill>
                        </a:rPr>
                        <a:t> Century Music</a:t>
                      </a:r>
                      <a:endParaRPr sz="1200" u="none" strike="noStrike" cap="none" dirty="0">
                        <a:solidFill>
                          <a:schemeClr val="dk1"/>
                        </a:solidFill>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3"/>
                  </a:ext>
                </a:extLst>
              </a:tr>
            </a:tbl>
          </a:graphicData>
        </a:graphic>
      </p:graphicFrame>
      <p:sp>
        <p:nvSpPr>
          <p:cNvPr id="176" name="Google Shape;176;p12"/>
          <p:cNvSpPr/>
          <p:nvPr/>
        </p:nvSpPr>
        <p:spPr>
          <a:xfrm rot="2197730">
            <a:off x="650093" y="402385"/>
            <a:ext cx="1192809" cy="386669"/>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2" descr="See the source image"/>
          <p:cNvSpPr/>
          <p:nvPr/>
        </p:nvSpPr>
        <p:spPr>
          <a:xfrm>
            <a:off x="0" y="4720518"/>
            <a:ext cx="1915453" cy="1915453"/>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2" descr="See the source image"/>
          <p:cNvSpPr/>
          <p:nvPr/>
        </p:nvSpPr>
        <p:spPr>
          <a:xfrm>
            <a:off x="11353800" y="5324284"/>
            <a:ext cx="1243480" cy="131168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2"/>
          <p:cNvSpPr/>
          <p:nvPr/>
        </p:nvSpPr>
        <p:spPr>
          <a:xfrm>
            <a:off x="3360602" y="68137"/>
            <a:ext cx="614034" cy="61403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2"/>
          <p:cNvSpPr/>
          <p:nvPr/>
        </p:nvSpPr>
        <p:spPr>
          <a:xfrm rot="-813847">
            <a:off x="2632469" y="222878"/>
            <a:ext cx="423530" cy="42353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2"/>
          <p:cNvSpPr/>
          <p:nvPr/>
        </p:nvSpPr>
        <p:spPr>
          <a:xfrm rot="658156">
            <a:off x="8327109" y="179118"/>
            <a:ext cx="423530" cy="42353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3"/>
          <p:cNvSpPr txBox="1"/>
          <p:nvPr/>
        </p:nvSpPr>
        <p:spPr>
          <a:xfrm>
            <a:off x="838200" y="-762372"/>
            <a:ext cx="10515600" cy="13255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3600"/>
              <a:buFont typeface="Amatic SC"/>
              <a:buNone/>
            </a:pPr>
            <a:r>
              <a:rPr lang="en-US" sz="3600" b="0" i="0" u="none" strike="noStrike" cap="none">
                <a:solidFill>
                  <a:schemeClr val="dk1"/>
                </a:solidFill>
                <a:latin typeface="Amatic SC"/>
                <a:ea typeface="Amatic SC"/>
                <a:cs typeface="Amatic SC"/>
                <a:sym typeface="Amatic SC"/>
              </a:rPr>
              <a:t>Reception Long Term Plan 22-23</a:t>
            </a:r>
            <a:endParaRPr sz="3600" b="0" i="0" u="none" strike="noStrike" cap="none">
              <a:solidFill>
                <a:schemeClr val="dk1"/>
              </a:solidFill>
              <a:latin typeface="Amatic SC"/>
              <a:ea typeface="Amatic SC"/>
              <a:cs typeface="Amatic SC"/>
              <a:sym typeface="Amatic SC"/>
            </a:endParaRPr>
          </a:p>
        </p:txBody>
      </p:sp>
      <p:graphicFrame>
        <p:nvGraphicFramePr>
          <p:cNvPr id="187" name="Google Shape;187;p13"/>
          <p:cNvGraphicFramePr/>
          <p:nvPr/>
        </p:nvGraphicFramePr>
        <p:xfrm>
          <a:off x="366318" y="506944"/>
          <a:ext cx="11459375" cy="5730260"/>
        </p:xfrm>
        <a:graphic>
          <a:graphicData uri="http://schemas.openxmlformats.org/drawingml/2006/table">
            <a:tbl>
              <a:tblPr firstRow="1" bandRow="1">
                <a:noFill/>
                <a:tableStyleId>{A63905D0-A21D-4F18-9309-E35C86D8C315}</a:tableStyleId>
              </a:tblPr>
              <a:tblGrid>
                <a:gridCol w="1682600">
                  <a:extLst>
                    <a:ext uri="{9D8B030D-6E8A-4147-A177-3AD203B41FA5}">
                      <a16:colId xmlns:a16="http://schemas.microsoft.com/office/drawing/2014/main" xmlns="" val="20000"/>
                    </a:ext>
                  </a:extLst>
                </a:gridCol>
                <a:gridCol w="1591500">
                  <a:extLst>
                    <a:ext uri="{9D8B030D-6E8A-4147-A177-3AD203B41FA5}">
                      <a16:colId xmlns:a16="http://schemas.microsoft.com/office/drawing/2014/main" xmlns="" val="20001"/>
                    </a:ext>
                  </a:extLst>
                </a:gridCol>
                <a:gridCol w="1206775">
                  <a:extLst>
                    <a:ext uri="{9D8B030D-6E8A-4147-A177-3AD203B41FA5}">
                      <a16:colId xmlns:a16="http://schemas.microsoft.com/office/drawing/2014/main" xmlns="" val="20002"/>
                    </a:ext>
                  </a:extLst>
                </a:gridCol>
                <a:gridCol w="2068500">
                  <a:extLst>
                    <a:ext uri="{9D8B030D-6E8A-4147-A177-3AD203B41FA5}">
                      <a16:colId xmlns:a16="http://schemas.microsoft.com/office/drawing/2014/main" xmlns="" val="20003"/>
                    </a:ext>
                  </a:extLst>
                </a:gridCol>
                <a:gridCol w="1384925">
                  <a:extLst>
                    <a:ext uri="{9D8B030D-6E8A-4147-A177-3AD203B41FA5}">
                      <a16:colId xmlns:a16="http://schemas.microsoft.com/office/drawing/2014/main" xmlns="" val="20004"/>
                    </a:ext>
                  </a:extLst>
                </a:gridCol>
                <a:gridCol w="2148400">
                  <a:extLst>
                    <a:ext uri="{9D8B030D-6E8A-4147-A177-3AD203B41FA5}">
                      <a16:colId xmlns:a16="http://schemas.microsoft.com/office/drawing/2014/main" xmlns="" val="20005"/>
                    </a:ext>
                  </a:extLst>
                </a:gridCol>
                <a:gridCol w="1376675">
                  <a:extLst>
                    <a:ext uri="{9D8B030D-6E8A-4147-A177-3AD203B41FA5}">
                      <a16:colId xmlns:a16="http://schemas.microsoft.com/office/drawing/2014/main" xmlns="" val="20006"/>
                    </a:ext>
                  </a:extLst>
                </a:gridCol>
              </a:tblGrid>
              <a:tr h="327600">
                <a:tc gridSpan="7">
                  <a:txBody>
                    <a:bodyPr/>
                    <a:lstStyle/>
                    <a:p>
                      <a:pPr marL="0" marR="0" lvl="0" indent="0" algn="ctr" rtl="0">
                        <a:lnSpc>
                          <a:spcPct val="100000"/>
                        </a:lnSpc>
                        <a:spcBef>
                          <a:spcPts val="0"/>
                        </a:spcBef>
                        <a:spcAft>
                          <a:spcPts val="0"/>
                        </a:spcAft>
                        <a:buClr>
                          <a:srgbClr val="000000"/>
                        </a:buClr>
                        <a:buSzPts val="2400"/>
                        <a:buFont typeface="Arial"/>
                        <a:buNone/>
                      </a:pPr>
                      <a:r>
                        <a:rPr lang="en-US" sz="2400" u="none" strike="noStrike" cap="none">
                          <a:solidFill>
                            <a:srgbClr val="7F7F7F"/>
                          </a:solidFill>
                          <a:latin typeface="Amatic SC"/>
                          <a:ea typeface="Amatic SC"/>
                          <a:cs typeface="Amatic SC"/>
                          <a:sym typeface="Amatic SC"/>
                        </a:rPr>
                        <a:t>Early Learning Goals – for the </a:t>
                      </a:r>
                      <a:r>
                        <a:rPr lang="en-US" sz="2800" u="none" strike="noStrike" cap="none">
                          <a:solidFill>
                            <a:srgbClr val="FF0000"/>
                          </a:solidFill>
                          <a:latin typeface="Amatic SC"/>
                          <a:ea typeface="Amatic SC"/>
                          <a:cs typeface="Amatic SC"/>
                          <a:sym typeface="Amatic SC"/>
                        </a:rPr>
                        <a:t>end of the year  </a:t>
                      </a:r>
                      <a:r>
                        <a:rPr lang="en-US" sz="2400" u="none" strike="noStrike" cap="none">
                          <a:solidFill>
                            <a:srgbClr val="FF0000"/>
                          </a:solidFill>
                          <a:latin typeface="Amatic SC"/>
                          <a:ea typeface="Amatic SC"/>
                          <a:cs typeface="Amatic SC"/>
                          <a:sym typeface="Amatic SC"/>
                        </a:rPr>
                        <a:t>- </a:t>
                      </a:r>
                      <a:r>
                        <a:rPr lang="en-US" sz="2400" u="none" strike="noStrike" cap="none">
                          <a:solidFill>
                            <a:srgbClr val="7F7F7F"/>
                          </a:solidFill>
                          <a:latin typeface="Amatic SC"/>
                          <a:ea typeface="Amatic SC"/>
                          <a:cs typeface="Amatic SC"/>
                          <a:sym typeface="Amatic SC"/>
                        </a:rPr>
                        <a:t>Holistic / best fit Judgement</a:t>
                      </a:r>
                      <a:endParaRPr sz="2400" u="none" strike="noStrike" cap="none">
                        <a:solidFill>
                          <a:srgbClr val="7F7F7F"/>
                        </a:solidFill>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288800">
                <a:tc>
                  <a:txBody>
                    <a:bodyPr/>
                    <a:lstStyle/>
                    <a:p>
                      <a:pPr marL="0" marR="0" lvl="0" indent="0" algn="r" rtl="0">
                        <a:lnSpc>
                          <a:spcPct val="100000"/>
                        </a:lnSpc>
                        <a:spcBef>
                          <a:spcPts val="0"/>
                        </a:spcBef>
                        <a:spcAft>
                          <a:spcPts val="0"/>
                        </a:spcAft>
                        <a:buClr>
                          <a:srgbClr val="000000"/>
                        </a:buClr>
                        <a:buSzPts val="1400"/>
                        <a:buFont typeface="Arial"/>
                        <a:buNone/>
                      </a:pPr>
                      <a:r>
                        <a:rPr lang="en-US" sz="1400" b="1" u="none" strike="noStrike" cap="none">
                          <a:latin typeface="Amatic SC"/>
                          <a:ea typeface="Amatic SC"/>
                          <a:cs typeface="Amatic SC"/>
                          <a:sym typeface="Amatic SC"/>
                        </a:rPr>
                        <a:t>Communication and Language </a:t>
                      </a:r>
                      <a:endParaRPr sz="1400" b="1" u="none" strike="noStrike" cap="none">
                        <a:latin typeface="Amatic SC"/>
                        <a:ea typeface="Amatic SC"/>
                        <a:cs typeface="Amatic SC"/>
                        <a:sym typeface="Amatic S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CCFF"/>
                    </a:solidFill>
                  </a:tcPr>
                </a:tc>
                <a:tc>
                  <a:txBody>
                    <a:bodyPr/>
                    <a:lstStyle/>
                    <a:p>
                      <a:pPr marL="0" marR="0" lvl="0" indent="0" algn="r" rtl="0">
                        <a:lnSpc>
                          <a:spcPct val="100000"/>
                        </a:lnSpc>
                        <a:spcBef>
                          <a:spcPts val="0"/>
                        </a:spcBef>
                        <a:spcAft>
                          <a:spcPts val="0"/>
                        </a:spcAft>
                        <a:buClr>
                          <a:srgbClr val="000000"/>
                        </a:buClr>
                        <a:buSzPts val="1400"/>
                        <a:buFont typeface="Arial"/>
                        <a:buNone/>
                      </a:pPr>
                      <a:r>
                        <a:rPr lang="en-US" sz="1400" b="1" u="none" strike="noStrike" cap="none">
                          <a:latin typeface="Amatic SC"/>
                          <a:ea typeface="Amatic SC"/>
                          <a:cs typeface="Amatic SC"/>
                          <a:sym typeface="Amatic SC"/>
                        </a:rPr>
                        <a:t>Personal, social, emotional development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r" rtl="0">
                        <a:lnSpc>
                          <a:spcPct val="100000"/>
                        </a:lnSpc>
                        <a:spcBef>
                          <a:spcPts val="0"/>
                        </a:spcBef>
                        <a:spcAft>
                          <a:spcPts val="0"/>
                        </a:spcAft>
                        <a:buClr>
                          <a:schemeClr val="dk1"/>
                        </a:buClr>
                        <a:buSzPts val="1400"/>
                        <a:buFont typeface="Amatic SC"/>
                        <a:buNone/>
                      </a:pPr>
                      <a:r>
                        <a:rPr lang="en-US" sz="1400" b="1" u="none" strike="noStrike" cap="none">
                          <a:latin typeface="Amatic SC"/>
                          <a:ea typeface="Amatic SC"/>
                          <a:cs typeface="Amatic SC"/>
                          <a:sym typeface="Amatic SC"/>
                        </a:rPr>
                        <a:t>Physical </a:t>
                      </a:r>
                      <a:endParaRPr sz="1400" u="none" strike="noStrike" cap="none"/>
                    </a:p>
                    <a:p>
                      <a:pPr marL="0" marR="0" lvl="0" indent="0" algn="r" rtl="0">
                        <a:lnSpc>
                          <a:spcPct val="100000"/>
                        </a:lnSpc>
                        <a:spcBef>
                          <a:spcPts val="0"/>
                        </a:spcBef>
                        <a:spcAft>
                          <a:spcPts val="0"/>
                        </a:spcAft>
                        <a:buClr>
                          <a:schemeClr val="dk1"/>
                        </a:buClr>
                        <a:buSzPts val="1400"/>
                        <a:buFont typeface="Amatic SC"/>
                        <a:buNone/>
                      </a:pPr>
                      <a:r>
                        <a:rPr lang="en-US" sz="1400" b="1" u="none" strike="noStrike" cap="none">
                          <a:latin typeface="Amatic SC"/>
                          <a:ea typeface="Amatic SC"/>
                          <a:cs typeface="Amatic SC"/>
                          <a:sym typeface="Amatic SC"/>
                        </a:rPr>
                        <a:t>Development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r" rtl="0">
                        <a:lnSpc>
                          <a:spcPct val="100000"/>
                        </a:lnSpc>
                        <a:spcBef>
                          <a:spcPts val="0"/>
                        </a:spcBef>
                        <a:spcAft>
                          <a:spcPts val="0"/>
                        </a:spcAft>
                        <a:buClr>
                          <a:srgbClr val="000000"/>
                        </a:buClr>
                        <a:buSzPts val="1400"/>
                        <a:buFont typeface="Arial"/>
                        <a:buNone/>
                      </a:pPr>
                      <a:r>
                        <a:rPr lang="en-US" sz="1400" b="1" u="none" strike="noStrike" cap="none">
                          <a:latin typeface="Amatic SC"/>
                          <a:ea typeface="Amatic SC"/>
                          <a:cs typeface="Amatic SC"/>
                          <a:sym typeface="Amatic SC"/>
                        </a:rPr>
                        <a:t>Literacy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2"/>
                    </a:solidFill>
                  </a:tcPr>
                </a:tc>
                <a:tc>
                  <a:txBody>
                    <a:bodyPr/>
                    <a:lstStyle/>
                    <a:p>
                      <a:pPr marL="0" marR="0" lvl="0" indent="0" algn="r" rtl="0">
                        <a:lnSpc>
                          <a:spcPct val="100000"/>
                        </a:lnSpc>
                        <a:spcBef>
                          <a:spcPts val="0"/>
                        </a:spcBef>
                        <a:spcAft>
                          <a:spcPts val="0"/>
                        </a:spcAft>
                        <a:buClr>
                          <a:schemeClr val="dk1"/>
                        </a:buClr>
                        <a:buSzPts val="1400"/>
                        <a:buFont typeface="Amatic SC"/>
                        <a:buNone/>
                      </a:pPr>
                      <a:r>
                        <a:rPr lang="en-US" sz="1400" b="1" u="none" strike="noStrike" cap="none">
                          <a:latin typeface="Amatic SC"/>
                          <a:ea typeface="Amatic SC"/>
                          <a:cs typeface="Amatic SC"/>
                          <a:sym typeface="Amatic SC"/>
                        </a:rPr>
                        <a:t>Maths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EFD8"/>
                    </a:solidFill>
                  </a:tcPr>
                </a:tc>
                <a:tc>
                  <a:txBody>
                    <a:bodyPr/>
                    <a:lstStyle/>
                    <a:p>
                      <a:pPr marL="0" marR="0" lvl="0" indent="0" algn="r" rtl="0">
                        <a:lnSpc>
                          <a:spcPct val="100000"/>
                        </a:lnSpc>
                        <a:spcBef>
                          <a:spcPts val="0"/>
                        </a:spcBef>
                        <a:spcAft>
                          <a:spcPts val="0"/>
                        </a:spcAft>
                        <a:buClr>
                          <a:srgbClr val="000000"/>
                        </a:buClr>
                        <a:buSzPts val="1400"/>
                        <a:buFont typeface="Arial"/>
                        <a:buNone/>
                      </a:pPr>
                      <a:r>
                        <a:rPr lang="en-US" sz="1400" b="1" u="none" strike="noStrike" cap="none">
                          <a:latin typeface="Amatic SC"/>
                          <a:ea typeface="Amatic SC"/>
                          <a:cs typeface="Amatic SC"/>
                          <a:sym typeface="Amatic SC"/>
                        </a:rPr>
                        <a:t>Understanding the World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a:txBody>
                    <a:bodyPr/>
                    <a:lstStyle/>
                    <a:p>
                      <a:pPr marL="0" marR="0" lvl="0" indent="0" algn="r" rtl="0">
                        <a:lnSpc>
                          <a:spcPct val="100000"/>
                        </a:lnSpc>
                        <a:spcBef>
                          <a:spcPts val="0"/>
                        </a:spcBef>
                        <a:spcAft>
                          <a:spcPts val="0"/>
                        </a:spcAft>
                        <a:buClr>
                          <a:schemeClr val="dk1"/>
                        </a:buClr>
                        <a:buSzPts val="1400"/>
                        <a:buFont typeface="Amatic SC"/>
                        <a:buNone/>
                      </a:pPr>
                      <a:r>
                        <a:rPr lang="en-US" sz="1400" b="1" u="none" strike="noStrike" cap="none">
                          <a:latin typeface="Amatic SC"/>
                          <a:ea typeface="Amatic SC"/>
                          <a:cs typeface="Amatic SC"/>
                          <a:sym typeface="Amatic SC"/>
                        </a:rPr>
                        <a:t>Expressive arts and design </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1"/>
                  </a:ext>
                </a:extLst>
              </a:tr>
              <a:tr h="0">
                <a:tc>
                  <a:txBody>
                    <a:bodyPr/>
                    <a:lstStyle/>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Listening, Attention and Understanding</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Listen attentively and respond to what they hear with relevant questions, comments and actions when being read to and during whole class discussions and small group interactions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Make comments about what they have heard and ask questions to clarify their understanding</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Hold conversation when engaged in back-and-forth exchanges with their teacher and peers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b="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Speaking</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Participate in small group, class and one-to-one discussions, offering their own ideas, using recently introduced vocabulary.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Offer explanations for why things might happen, making use of recently introduced vocabulary from stories, non-fiction, rhymes and poems when appropriate.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Express their ideas and feelings about their experiences using full sentences, including use of past, present and future tenses and making use of conjunctions, with modelling and support from their teacher. </a:t>
                      </a:r>
                      <a:endParaRPr sz="700" b="0" u="none" strike="noStrike" cap="none">
                        <a:latin typeface="Calibri"/>
                        <a:ea typeface="Calibri"/>
                        <a:cs typeface="Calibri"/>
                        <a:sym typeface="Calibri"/>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CCFF"/>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Self-Regulation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Show an understanding of their own feelings and those of others, and begin to regulate their behaviour accordingly.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Set and work towards simple goals, being able to wait for what they want and control their immediate impulses when appropriate.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Give focused attention to what the teacher says, responding appropriately even when engaged in activity, and show an ability to follow instructions involving several ideas or actions.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b="1"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 ELG: Managing Self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Be confident to try new activities and show independence, resilience and perseverance in the face of challenge.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Explain the reasons for rules, know right from wrong and try to behave accordingly.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Manage their own basic hygiene and personal needs, including dressing, going to the toilet and understanding the importance of healthy food choices.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ELG: Building Relationships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Work and play cooperatively and take turns with others.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Form positive attachments to adults and friendships with peers;.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Show sensitivity to their own and to others’ needs. </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EFFF"/>
                    </a:solidFill>
                  </a:tcPr>
                </a:tc>
                <a:tc>
                  <a:txBody>
                    <a:bodyPr/>
                    <a:lstStyle/>
                    <a:p>
                      <a:pPr marL="0" marR="0" lvl="0" indent="0" algn="ctr" rtl="0">
                        <a:lnSpc>
                          <a:spcPct val="107000"/>
                        </a:lnSpc>
                        <a:spcBef>
                          <a:spcPts val="0"/>
                        </a:spcBef>
                        <a:spcAft>
                          <a:spcPts val="0"/>
                        </a:spcAft>
                        <a:buClr>
                          <a:schemeClr val="dk1"/>
                        </a:buClr>
                        <a:buSzPts val="700"/>
                        <a:buFont typeface="Calibri"/>
                        <a:buNone/>
                      </a:pPr>
                      <a:r>
                        <a:rPr lang="en-US" sz="700" b="1" u="none" strike="noStrike" cap="none">
                          <a:latin typeface="Calibri"/>
                          <a:ea typeface="Calibri"/>
                          <a:cs typeface="Calibri"/>
                          <a:sym typeface="Calibri"/>
                        </a:rPr>
                        <a:t>ELG: Gross Motor Skills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Negotiate space and obstacles safely, with consideration for themselves and others.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 Demonstrate strength, balance and coordination when playing.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endParaRPr sz="700" u="none" strike="noStrike" cap="none">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Move energetically, such as running, jumping, dancing, hopping, skipping and climbing.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b="1" u="none" strike="noStrike" cap="none">
                          <a:latin typeface="Calibri"/>
                          <a:ea typeface="Calibri"/>
                          <a:cs typeface="Calibri"/>
                          <a:sym typeface="Calibri"/>
                        </a:rPr>
                        <a:t>ELG: Fine Motor Skills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Hold a pencil effectively in preparation for fluent writing – using the tripod grip in almost all cases.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Use a range of small tools, including scissors, paint brushes and cutlery.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Begin to show accuracy and care when drawing. </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6E5FB"/>
                    </a:solidFill>
                  </a:tcPr>
                </a:tc>
                <a:tc>
                  <a:txBody>
                    <a:bodyPr/>
                    <a:lstStyle/>
                    <a:p>
                      <a:pPr marL="0" marR="0" lvl="0" indent="0" algn="ctr" rtl="0">
                        <a:lnSpc>
                          <a:spcPct val="107000"/>
                        </a:lnSpc>
                        <a:spcBef>
                          <a:spcPts val="0"/>
                        </a:spcBef>
                        <a:spcAft>
                          <a:spcPts val="0"/>
                        </a:spcAft>
                        <a:buClr>
                          <a:schemeClr val="dk1"/>
                        </a:buClr>
                        <a:buSzPts val="700"/>
                        <a:buFont typeface="Calibri"/>
                        <a:buNone/>
                      </a:pPr>
                      <a:r>
                        <a:rPr lang="en-US" sz="700" b="1" u="none" strike="noStrike" cap="none">
                          <a:latin typeface="Calibri"/>
                          <a:ea typeface="Calibri"/>
                          <a:cs typeface="Calibri"/>
                          <a:sym typeface="Calibri"/>
                        </a:rPr>
                        <a:t>ELG: Comprehension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 Demonstrate understanding of what has been read to them by retelling stories and narratives using their own words and recently introduced vocabulary.</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 Anticipate – where appropriate – key events in stories.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Use and understand recently introduced vocabulary during discussions about stories, non-fiction, rhymes and poems and during role-play.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b="1" u="none" strike="noStrike" cap="none">
                          <a:latin typeface="Calibri"/>
                          <a:ea typeface="Calibri"/>
                          <a:cs typeface="Calibri"/>
                          <a:sym typeface="Calibri"/>
                        </a:rPr>
                        <a:t>ELG: Word Reading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Say a sound for each letter in the alphabet and at least 10 digraphs.</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Read words consistent with their phonic knowledge by sound-blending.</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Read aloud simple sentences and books that are consistent with their phonic knowledge, including some common exception words.</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b="1" u="none" strike="noStrike" cap="none">
                          <a:latin typeface="Calibri"/>
                          <a:ea typeface="Calibri"/>
                          <a:cs typeface="Calibri"/>
                          <a:sym typeface="Calibri"/>
                        </a:rPr>
                        <a:t> ELG: Writing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Write recognisable letters, most of which are correctly formed.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Spell words by identifying sounds in them and representing the sounds with a letter or letters. </a:t>
                      </a:r>
                      <a:endParaRPr sz="1400" u="none" strike="noStrike" cap="none"/>
                    </a:p>
                    <a:p>
                      <a:pPr marL="0" marR="0" lvl="0" indent="0" algn="ctr" rtl="0">
                        <a:lnSpc>
                          <a:spcPct val="107000"/>
                        </a:lnSpc>
                        <a:spcBef>
                          <a:spcPts val="800"/>
                        </a:spcBef>
                        <a:spcAft>
                          <a:spcPts val="0"/>
                        </a:spcAft>
                        <a:buClr>
                          <a:schemeClr val="dk1"/>
                        </a:buClr>
                        <a:buSzPts val="700"/>
                        <a:buFont typeface="Calibri"/>
                        <a:buNone/>
                      </a:pPr>
                      <a:r>
                        <a:rPr lang="en-US" sz="700" u="none" strike="noStrike" cap="none">
                          <a:latin typeface="Calibri"/>
                          <a:ea typeface="Calibri"/>
                          <a:cs typeface="Calibri"/>
                          <a:sym typeface="Calibri"/>
                        </a:rPr>
                        <a:t> Write simple phrases and sentences that can be read by others.</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2"/>
                    </a:solidFill>
                  </a:tcPr>
                </a:tc>
                <a:tc>
                  <a:txBody>
                    <a:bodyPr/>
                    <a:lstStyle/>
                    <a:p>
                      <a:pPr marL="0" marR="0" lvl="0" indent="0" algn="ctr" rtl="0">
                        <a:lnSpc>
                          <a:spcPct val="107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Number </a:t>
                      </a:r>
                      <a:endParaRPr sz="1400" u="none" strike="noStrike" cap="none"/>
                    </a:p>
                    <a:p>
                      <a:pPr marL="0" marR="0" lvl="0" indent="0" algn="ctr" rtl="0">
                        <a:lnSpc>
                          <a:spcPct val="107000"/>
                        </a:lnSpc>
                        <a:spcBef>
                          <a:spcPts val="800"/>
                        </a:spcBef>
                        <a:spcAft>
                          <a:spcPts val="0"/>
                        </a:spcAft>
                        <a:buClr>
                          <a:srgbClr val="000000"/>
                        </a:buClr>
                        <a:buSzPts val="700"/>
                        <a:buFont typeface="Arial"/>
                        <a:buNone/>
                      </a:pPr>
                      <a:r>
                        <a:rPr lang="en-US" sz="700" u="none" strike="noStrike" cap="none">
                          <a:latin typeface="Calibri"/>
                          <a:ea typeface="Calibri"/>
                          <a:cs typeface="Calibri"/>
                          <a:sym typeface="Calibri"/>
                        </a:rPr>
                        <a:t>Have a deep understanding of number to 10, including the composition of each number; </a:t>
                      </a:r>
                      <a:endParaRPr sz="1400" u="none" strike="noStrike" cap="none"/>
                    </a:p>
                    <a:p>
                      <a:pPr marL="0" marR="0" lvl="0" indent="0" algn="ctr" rtl="0">
                        <a:lnSpc>
                          <a:spcPct val="107000"/>
                        </a:lnSpc>
                        <a:spcBef>
                          <a:spcPts val="800"/>
                        </a:spcBef>
                        <a:spcAft>
                          <a:spcPts val="0"/>
                        </a:spcAft>
                        <a:buClr>
                          <a:srgbClr val="000000"/>
                        </a:buClr>
                        <a:buSzPts val="700"/>
                        <a:buFont typeface="Arial"/>
                        <a:buNone/>
                      </a:pPr>
                      <a:r>
                        <a:rPr lang="en-US" sz="700" u="none" strike="noStrike" cap="none">
                          <a:latin typeface="Calibri"/>
                          <a:ea typeface="Calibri"/>
                          <a:cs typeface="Calibri"/>
                          <a:sym typeface="Calibri"/>
                        </a:rPr>
                        <a:t>Subitise (recognise quantities without counting) up to 5; - Automatically recall (without reference to rhymes, counting or other aids) number bonds up to 5 (including subtraction facts) and some number bonds to 10, including double facts. </a:t>
                      </a:r>
                      <a:endParaRPr sz="1400" u="none" strike="noStrike" cap="none"/>
                    </a:p>
                    <a:p>
                      <a:pPr marL="0" marR="0" lvl="0" indent="0" algn="ctr" rtl="0">
                        <a:lnSpc>
                          <a:spcPct val="107000"/>
                        </a:lnSpc>
                        <a:spcBef>
                          <a:spcPts val="800"/>
                        </a:spcBef>
                        <a:spcAft>
                          <a:spcPts val="0"/>
                        </a:spcAft>
                        <a:buClr>
                          <a:srgbClr val="000000"/>
                        </a:buClr>
                        <a:buSzPts val="700"/>
                        <a:buFont typeface="Arial"/>
                        <a:buNone/>
                      </a:pPr>
                      <a:r>
                        <a:rPr lang="en-US" sz="700" b="1" u="none" strike="noStrike" cap="none">
                          <a:latin typeface="Calibri"/>
                          <a:ea typeface="Calibri"/>
                          <a:cs typeface="Calibri"/>
                          <a:sym typeface="Calibri"/>
                        </a:rPr>
                        <a:t>ELG: Numerical Patterns </a:t>
                      </a:r>
                      <a:endParaRPr sz="1400" u="none" strike="noStrike" cap="none"/>
                    </a:p>
                    <a:p>
                      <a:pPr marL="0" marR="0" lvl="0" indent="0" algn="ctr" rtl="0">
                        <a:lnSpc>
                          <a:spcPct val="107000"/>
                        </a:lnSpc>
                        <a:spcBef>
                          <a:spcPts val="800"/>
                        </a:spcBef>
                        <a:spcAft>
                          <a:spcPts val="0"/>
                        </a:spcAft>
                        <a:buClr>
                          <a:srgbClr val="000000"/>
                        </a:buClr>
                        <a:buSzPts val="700"/>
                        <a:buFont typeface="Arial"/>
                        <a:buNone/>
                      </a:pPr>
                      <a:r>
                        <a:rPr lang="en-US" sz="700" u="none" strike="noStrike" cap="none">
                          <a:latin typeface="Calibri"/>
                          <a:ea typeface="Calibri"/>
                          <a:cs typeface="Calibri"/>
                          <a:sym typeface="Calibri"/>
                        </a:rPr>
                        <a:t>Verbally count beyond 20, recognising the pattern of the counting system; - Compare quantities up to 10 in different contexts, recognising when one quantity is greater than, less than or the same as the other quantity. </a:t>
                      </a:r>
                      <a:endParaRPr sz="1400" u="none" strike="noStrike" cap="none"/>
                    </a:p>
                    <a:p>
                      <a:pPr marL="0" marR="0" lvl="0" indent="0" algn="ctr" rtl="0">
                        <a:lnSpc>
                          <a:spcPct val="107000"/>
                        </a:lnSpc>
                        <a:spcBef>
                          <a:spcPts val="800"/>
                        </a:spcBef>
                        <a:spcAft>
                          <a:spcPts val="0"/>
                        </a:spcAft>
                        <a:buClr>
                          <a:srgbClr val="000000"/>
                        </a:buClr>
                        <a:buSzPts val="700"/>
                        <a:buFont typeface="Arial"/>
                        <a:buNone/>
                      </a:pPr>
                      <a:r>
                        <a:rPr lang="en-US" sz="700" u="none" strike="noStrike" cap="none">
                          <a:latin typeface="Calibri"/>
                          <a:ea typeface="Calibri"/>
                          <a:cs typeface="Calibri"/>
                          <a:sym typeface="Calibri"/>
                        </a:rPr>
                        <a:t> Explore and represent patterns within numbers up to 10, including evens and odds, double facts and how quantities can be distributed equally.</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EFD8"/>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Past and Present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Talk about the lives of the people around them and their roles in society.</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Know some similarities and differences between things in the past and now, drawing on their experiences and what has been read in class.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Understand the past through settings, characters and events encountered in books read in class and storytelling.</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 ELG: People, Culture and Communities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Describe their immediate environment using knowledge from observation, discussion, stories, non-fiction texts and maps.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Know some similarities and differences between different religious and cultural communities in this country, drawing on their experiences and what has been read in class.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Explain some similarities and differences between life in this country and life in other countries, drawing on knowledge from stories, non-fiction texts and – when appropriate – maps.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The Natural World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Explore the natural world around them, making observations and drawing pictures of animals and plants.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Know some similarities and differences between the natural world around them and contrasting environments, drawing on their experiences and what has been read in class.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Understand some important processes and changes in the natural world around them, including the seasons and changing states of matter.</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n-US" sz="700" b="1" u="none" strike="noStrike" cap="none">
                          <a:latin typeface="Calibri"/>
                          <a:ea typeface="Calibri"/>
                          <a:cs typeface="Calibri"/>
                          <a:sym typeface="Calibri"/>
                        </a:rPr>
                        <a:t>ELG: Creating with Materials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b="1"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Safely use and explore a variety of materials, tools and techniques, experimenting with colour, design, texture, form and function.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Share their creations, explaining the process they have used; - Make use of props and materials when role playing characters in narratives and stories.</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a:t>
                      </a:r>
                      <a:r>
                        <a:rPr lang="en-US" sz="700" b="1" u="none" strike="noStrike" cap="none">
                          <a:latin typeface="Calibri"/>
                          <a:ea typeface="Calibri"/>
                          <a:cs typeface="Calibri"/>
                          <a:sym typeface="Calibri"/>
                        </a:rPr>
                        <a:t>ELG: Being Imaginative and Expressive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Invent, adapt and recount narratives and stories with peers and their teacher. </a:t>
                      </a:r>
                      <a:endParaRPr sz="1400" u="none" strike="noStrike" cap="none"/>
                    </a:p>
                    <a:p>
                      <a:pPr marL="0" marR="0" lvl="0" indent="0" algn="ctr" rtl="0">
                        <a:lnSpc>
                          <a:spcPct val="100000"/>
                        </a:lnSpc>
                        <a:spcBef>
                          <a:spcPts val="0"/>
                        </a:spcBef>
                        <a:spcAft>
                          <a:spcPts val="0"/>
                        </a:spcAft>
                        <a:buClr>
                          <a:srgbClr val="000000"/>
                        </a:buClr>
                        <a:buSzPts val="700"/>
                        <a:buFont typeface="Arial"/>
                        <a:buNone/>
                      </a:pPr>
                      <a:endParaRPr sz="700"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700"/>
                        <a:buFont typeface="Arial"/>
                        <a:buNone/>
                      </a:pPr>
                      <a:r>
                        <a:rPr lang="en-US" sz="700" u="none" strike="noStrike" cap="none">
                          <a:latin typeface="Calibri"/>
                          <a:ea typeface="Calibri"/>
                          <a:cs typeface="Calibri"/>
                          <a:sym typeface="Calibri"/>
                        </a:rPr>
                        <a:t> Sing a range of well-known nursery rhymes and songs; Perform songs, rhymes, poems and stories with others, and – when appropriate – try to move in time with music. </a:t>
                      </a:r>
                      <a:endParaRPr sz="700" u="none" strike="noStrike" cap="none">
                        <a:solidFill>
                          <a:schemeClr val="dk1"/>
                        </a:solidFill>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FFFF"/>
                    </a:solidFill>
                  </a:tcPr>
                </a:tc>
                <a:extLst>
                  <a:ext uri="{0D108BD9-81ED-4DB2-BD59-A6C34878D82A}">
                    <a16:rowId xmlns:a16="http://schemas.microsoft.com/office/drawing/2014/main" xmlns="" val="10002"/>
                  </a:ext>
                </a:extLst>
              </a:tr>
            </a:tbl>
          </a:graphicData>
        </a:graphic>
      </p:graphicFrame>
      <p:sp>
        <p:nvSpPr>
          <p:cNvPr id="188" name="Google Shape;188;p13"/>
          <p:cNvSpPr/>
          <p:nvPr/>
        </p:nvSpPr>
        <p:spPr>
          <a:xfrm rot="2197730">
            <a:off x="3419419" y="179179"/>
            <a:ext cx="668437" cy="204833"/>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13"/>
          <p:cNvSpPr/>
          <p:nvPr/>
        </p:nvSpPr>
        <p:spPr>
          <a:xfrm>
            <a:off x="10452519" y="1212112"/>
            <a:ext cx="363194" cy="36319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3"/>
          <p:cNvSpPr/>
          <p:nvPr/>
        </p:nvSpPr>
        <p:spPr>
          <a:xfrm>
            <a:off x="6960986" y="1074263"/>
            <a:ext cx="466695" cy="46669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3"/>
          <p:cNvSpPr/>
          <p:nvPr/>
        </p:nvSpPr>
        <p:spPr>
          <a:xfrm>
            <a:off x="8382138" y="1070135"/>
            <a:ext cx="466695" cy="46669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3"/>
          <p:cNvSpPr/>
          <p:nvPr/>
        </p:nvSpPr>
        <p:spPr>
          <a:xfrm>
            <a:off x="4946117" y="1103305"/>
            <a:ext cx="363194" cy="36319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3"/>
          <p:cNvSpPr/>
          <p:nvPr/>
        </p:nvSpPr>
        <p:spPr>
          <a:xfrm rot="-1214241">
            <a:off x="3573850" y="1099467"/>
            <a:ext cx="445770" cy="44577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3"/>
          <p:cNvSpPr/>
          <p:nvPr/>
        </p:nvSpPr>
        <p:spPr>
          <a:xfrm>
            <a:off x="166450" y="1034191"/>
            <a:ext cx="540780" cy="54078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3"/>
          <p:cNvSpPr/>
          <p:nvPr/>
        </p:nvSpPr>
        <p:spPr>
          <a:xfrm>
            <a:off x="2034585" y="887457"/>
            <a:ext cx="417124" cy="41712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3"/>
          <p:cNvSpPr txBox="1"/>
          <p:nvPr/>
        </p:nvSpPr>
        <p:spPr>
          <a:xfrm>
            <a:off x="707230" y="6362850"/>
            <a:ext cx="1119608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7F7F7F"/>
                </a:solidFill>
                <a:latin typeface="Calibri"/>
                <a:ea typeface="Calibri"/>
                <a:cs typeface="Calibri"/>
                <a:sym typeface="Calibri"/>
              </a:rPr>
              <a:t>.</a:t>
            </a:r>
            <a:endParaRPr sz="1400" b="0" i="1" u="none" strike="noStrike" cap="none">
              <a:solidFill>
                <a:srgbClr val="7F7F7F"/>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616</TotalTime>
  <Words>10161</Words>
  <Application>Microsoft Office PowerPoint</Application>
  <PresentationFormat>Widescreen</PresentationFormat>
  <Paragraphs>1428</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Courier New</vt:lpstr>
      <vt:lpstr>Calibri</vt:lpstr>
      <vt:lpstr>Noto Sans</vt:lpstr>
      <vt:lpstr>Amatic SC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Mr Wright</cp:lastModifiedBy>
  <cp:revision>47</cp:revision>
  <dcterms:created xsi:type="dcterms:W3CDTF">2021-06-03T07:59:39Z</dcterms:created>
  <dcterms:modified xsi:type="dcterms:W3CDTF">2023-09-21T11:01:50Z</dcterms:modified>
</cp:coreProperties>
</file>