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handoutMasterIdLst>
    <p:handoutMasterId r:id="rId10"/>
  </p:handoutMasterIdLst>
  <p:sldIdLst>
    <p:sldId id="256" r:id="rId2"/>
    <p:sldId id="257" r:id="rId3"/>
    <p:sldId id="258" r:id="rId4"/>
    <p:sldId id="259" r:id="rId5"/>
    <p:sldId id="260" r:id="rId6"/>
    <p:sldId id="262" r:id="rId7"/>
    <p:sldId id="263" r:id="rId8"/>
    <p:sldId id="264" r:id="rId9"/>
  </p:sldIdLst>
  <p:sldSz cx="7556500" cy="10693400"/>
  <p:notesSz cx="6858000" cy="9144000"/>
  <p:embeddedFontLst>
    <p:embeddedFont>
      <p:font typeface="Cormorant Garamond Bold" panose="020B0604020202020204" charset="0"/>
      <p:regular r:id="rId11"/>
      <p:bold r:id="rId12"/>
    </p:embeddedFont>
    <p:embeddedFont>
      <p:font typeface="Tw Cen MT" panose="020B0602020104020603" pitchFamily="34" charset="0"/>
      <p:regular r:id="rId13"/>
      <p:bold r:id="rId14"/>
      <p:italic r:id="rId15"/>
      <p:boldItalic r:id="rId16"/>
    </p:embeddedFont>
    <p:embeddedFont>
      <p:font typeface="Calibri" panose="020F0502020204030204" pitchFamily="34" charset="0"/>
      <p:regular r:id="rId17"/>
      <p:bold r:id="rId18"/>
      <p:italic r:id="rId19"/>
      <p:boldItalic r:id="rId20"/>
    </p:embeddedFont>
    <p:embeddedFont>
      <p:font typeface="Cormorant Garamond Light Bold" panose="020B0604020202020204" charset="0"/>
      <p:regular r:id="rId21"/>
    </p:embeddedFont>
    <p:embeddedFont>
      <p:font typeface="Cormorant Garamond Light" panose="020B0604020202020204" charset="0"/>
      <p:regular r:id="rId22"/>
    </p:embeddedFont>
    <p:embeddedFont>
      <p:font typeface="Cormorant Garamond Medium" panose="020B0604020202020204" charset="0"/>
      <p:regular r:id="rId23"/>
    </p:embeddedFont>
    <p:embeddedFont>
      <p:font typeface="Angsana New" panose="020B0604020202020204" charset="-34"/>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6"/>
    <a:srgbClr val="FBF8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94597" autoAdjust="0"/>
  </p:normalViewPr>
  <p:slideViewPr>
    <p:cSldViewPr>
      <p:cViewPr varScale="1">
        <p:scale>
          <a:sx n="53" d="100"/>
          <a:sy n="53" d="100"/>
        </p:scale>
        <p:origin x="2578" y="2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p:cViewPr varScale="1">
        <p:scale>
          <a:sx n="81" d="100"/>
          <a:sy n="81" d="100"/>
        </p:scale>
        <p:origin x="4024" y="17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presProps" Target="presProps.xml"/><Relationship Id="rId10" Type="http://schemas.openxmlformats.org/officeDocument/2006/relationships/handoutMaster" Target="handoutMasters/handoutMaster1.xml"/><Relationship Id="rId19" Type="http://schemas.openxmlformats.org/officeDocument/2006/relationships/font" Target="fonts/font9.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font" Target="fonts/font17.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329038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94366"/>
        </a:solidFill>
        <a:effectLst/>
      </p:bgPr>
    </p:bg>
    <p:spTree>
      <p:nvGrpSpPr>
        <p:cNvPr id="1" name=""/>
        <p:cNvGrpSpPr/>
        <p:nvPr/>
      </p:nvGrpSpPr>
      <p:grpSpPr>
        <a:xfrm>
          <a:off x="0" y="0"/>
          <a:ext cx="0" cy="0"/>
          <a:chOff x="0" y="0"/>
          <a:chExt cx="0" cy="0"/>
        </a:xfrm>
      </p:grpSpPr>
      <p:sp>
        <p:nvSpPr>
          <p:cNvPr id="2" name="Freeform 2"/>
          <p:cNvSpPr/>
          <p:nvPr/>
        </p:nvSpPr>
        <p:spPr>
          <a:xfrm rot="1482275">
            <a:off x="4644298" y="6721614"/>
            <a:ext cx="3647637" cy="4934797"/>
          </a:xfrm>
          <a:custGeom>
            <a:avLst/>
            <a:gdLst/>
            <a:ahLst/>
            <a:cxnLst/>
            <a:rect l="l" t="t" r="r" b="b"/>
            <a:pathLst>
              <a:path w="3647637" h="4934797">
                <a:moveTo>
                  <a:pt x="0" y="0"/>
                </a:moveTo>
                <a:lnTo>
                  <a:pt x="3647638" y="0"/>
                </a:lnTo>
                <a:lnTo>
                  <a:pt x="3647638" y="4934797"/>
                </a:lnTo>
                <a:lnTo>
                  <a:pt x="0" y="4934797"/>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sp>
      <p:sp>
        <p:nvSpPr>
          <p:cNvPr id="3" name="Freeform 3"/>
          <p:cNvSpPr/>
          <p:nvPr/>
        </p:nvSpPr>
        <p:spPr>
          <a:xfrm rot="5278695">
            <a:off x="-756000" y="-157721"/>
            <a:ext cx="3024000" cy="3007505"/>
          </a:xfrm>
          <a:custGeom>
            <a:avLst/>
            <a:gdLst/>
            <a:ahLst/>
            <a:cxnLst/>
            <a:rect l="l" t="t" r="r" b="b"/>
            <a:pathLst>
              <a:path w="3024000" h="3007505">
                <a:moveTo>
                  <a:pt x="0" y="0"/>
                </a:moveTo>
                <a:lnTo>
                  <a:pt x="3024000" y="0"/>
                </a:lnTo>
                <a:lnTo>
                  <a:pt x="3024000" y="3007506"/>
                </a:lnTo>
                <a:lnTo>
                  <a:pt x="0" y="30075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 name="Freeform 4"/>
          <p:cNvSpPr/>
          <p:nvPr/>
        </p:nvSpPr>
        <p:spPr>
          <a:xfrm rot="8660657">
            <a:off x="-1952160" y="473248"/>
            <a:ext cx="5699493" cy="2891700"/>
          </a:xfrm>
          <a:custGeom>
            <a:avLst/>
            <a:gdLst/>
            <a:ahLst/>
            <a:cxnLst/>
            <a:rect l="l" t="t" r="r" b="b"/>
            <a:pathLst>
              <a:path w="6048000" h="2891700">
                <a:moveTo>
                  <a:pt x="0" y="0"/>
                </a:moveTo>
                <a:lnTo>
                  <a:pt x="6048000" y="0"/>
                </a:lnTo>
                <a:lnTo>
                  <a:pt x="6048000" y="2891700"/>
                </a:lnTo>
                <a:lnTo>
                  <a:pt x="0" y="2891700"/>
                </a:lnTo>
                <a:lnTo>
                  <a:pt x="0" y="0"/>
                </a:lnTo>
                <a:close/>
              </a:path>
            </a:pathLst>
          </a:custGeom>
          <a:blipFill>
            <a:blip r:embed="rId5" cstate="screen">
              <a:alphaModFix amt="65000"/>
              <a:extLst>
                <a:ext uri="{28A0092B-C50C-407E-A947-70E740481C1C}">
                  <a14:useLocalDpi xmlns:a14="http://schemas.microsoft.com/office/drawing/2010/main"/>
                </a:ext>
              </a:extLst>
            </a:blip>
            <a:stretch>
              <a:fillRect/>
            </a:stretch>
          </a:blipFill>
        </p:spPr>
      </p:sp>
      <p:sp>
        <p:nvSpPr>
          <p:cNvPr id="5" name="AutoShape 5"/>
          <p:cNvSpPr/>
          <p:nvPr/>
        </p:nvSpPr>
        <p:spPr>
          <a:xfrm>
            <a:off x="756000" y="756000"/>
            <a:ext cx="6048000" cy="9180000"/>
          </a:xfrm>
          <a:prstGeom prst="rect">
            <a:avLst/>
          </a:prstGeom>
          <a:solidFill>
            <a:srgbClr val="FFFBF5">
              <a:alpha val="84706"/>
            </a:srgbClr>
          </a:solidFill>
        </p:spPr>
      </p:sp>
      <p:grpSp>
        <p:nvGrpSpPr>
          <p:cNvPr id="6" name="Group 6"/>
          <p:cNvGrpSpPr/>
          <p:nvPr/>
        </p:nvGrpSpPr>
        <p:grpSpPr>
          <a:xfrm>
            <a:off x="756000" y="756000"/>
            <a:ext cx="6048000" cy="9180000"/>
            <a:chOff x="0" y="0"/>
            <a:chExt cx="75491447" cy="114585232"/>
          </a:xfrm>
        </p:grpSpPr>
        <p:sp>
          <p:nvSpPr>
            <p:cNvPr id="7" name="Freeform 7"/>
            <p:cNvSpPr/>
            <p:nvPr/>
          </p:nvSpPr>
          <p:spPr>
            <a:xfrm>
              <a:off x="0" y="0"/>
              <a:ext cx="75491448" cy="114585229"/>
            </a:xfrm>
            <a:custGeom>
              <a:avLst/>
              <a:gdLst/>
              <a:ahLst/>
              <a:cxnLst/>
              <a:rect l="l" t="t" r="r" b="b"/>
              <a:pathLst>
                <a:path w="75491448" h="114585229">
                  <a:moveTo>
                    <a:pt x="0" y="0"/>
                  </a:moveTo>
                  <a:lnTo>
                    <a:pt x="0" y="114585229"/>
                  </a:lnTo>
                  <a:lnTo>
                    <a:pt x="75491448" y="114585229"/>
                  </a:lnTo>
                  <a:lnTo>
                    <a:pt x="75491448" y="0"/>
                  </a:lnTo>
                  <a:lnTo>
                    <a:pt x="0" y="0"/>
                  </a:lnTo>
                  <a:close/>
                  <a:moveTo>
                    <a:pt x="75430484" y="114524272"/>
                  </a:moveTo>
                  <a:lnTo>
                    <a:pt x="59690" y="114524272"/>
                  </a:lnTo>
                  <a:lnTo>
                    <a:pt x="59690" y="59690"/>
                  </a:lnTo>
                  <a:lnTo>
                    <a:pt x="75430484" y="59690"/>
                  </a:lnTo>
                  <a:lnTo>
                    <a:pt x="75430484" y="114524272"/>
                  </a:lnTo>
                  <a:close/>
                </a:path>
              </a:pathLst>
            </a:custGeom>
            <a:solidFill>
              <a:srgbClr val="000000"/>
            </a:solidFill>
          </p:spPr>
        </p:sp>
      </p:grpSp>
      <p:sp>
        <p:nvSpPr>
          <p:cNvPr id="8" name="Freeform 8"/>
          <p:cNvSpPr/>
          <p:nvPr/>
        </p:nvSpPr>
        <p:spPr>
          <a:xfrm rot="-2833484">
            <a:off x="3195539" y="-3238452"/>
            <a:ext cx="3985994" cy="6476903"/>
          </a:xfrm>
          <a:custGeom>
            <a:avLst/>
            <a:gdLst/>
            <a:ahLst/>
            <a:cxnLst/>
            <a:rect l="l" t="t" r="r" b="b"/>
            <a:pathLst>
              <a:path w="3985994" h="6476903">
                <a:moveTo>
                  <a:pt x="0" y="0"/>
                </a:moveTo>
                <a:lnTo>
                  <a:pt x="3985994" y="0"/>
                </a:lnTo>
                <a:lnTo>
                  <a:pt x="3985994" y="6476904"/>
                </a:lnTo>
                <a:lnTo>
                  <a:pt x="0" y="6476904"/>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sp>
      <p:sp>
        <p:nvSpPr>
          <p:cNvPr id="10" name="Freeform 10"/>
          <p:cNvSpPr/>
          <p:nvPr/>
        </p:nvSpPr>
        <p:spPr>
          <a:xfrm rot="1850475">
            <a:off x="-993622" y="7227623"/>
            <a:ext cx="1987244" cy="3356358"/>
          </a:xfrm>
          <a:custGeom>
            <a:avLst/>
            <a:gdLst/>
            <a:ahLst/>
            <a:cxnLst/>
            <a:rect l="l" t="t" r="r" b="b"/>
            <a:pathLst>
              <a:path w="1987244" h="3356358">
                <a:moveTo>
                  <a:pt x="0" y="0"/>
                </a:moveTo>
                <a:lnTo>
                  <a:pt x="1987244" y="0"/>
                </a:lnTo>
                <a:lnTo>
                  <a:pt x="1987244" y="3356359"/>
                </a:lnTo>
                <a:lnTo>
                  <a:pt x="0" y="3356359"/>
                </a:lnTo>
                <a:lnTo>
                  <a:pt x="0" y="0"/>
                </a:lnTo>
                <a:close/>
              </a:path>
            </a:pathLst>
          </a:custGeom>
          <a:blipFill>
            <a:blip r:embed="rId7" cstate="screen">
              <a:extLst>
                <a:ext uri="{28A0092B-C50C-407E-A947-70E740481C1C}">
                  <a14:useLocalDpi xmlns:a14="http://schemas.microsoft.com/office/drawing/2010/main"/>
                </a:ext>
              </a:extLst>
            </a:blip>
            <a:stretch>
              <a:fillRect/>
            </a:stretch>
          </a:blipFill>
        </p:spPr>
      </p:sp>
      <p:sp>
        <p:nvSpPr>
          <p:cNvPr id="11" name="Freeform 11"/>
          <p:cNvSpPr/>
          <p:nvPr/>
        </p:nvSpPr>
        <p:spPr>
          <a:xfrm rot="2853334">
            <a:off x="-167814" y="8326994"/>
            <a:ext cx="1847628" cy="2925785"/>
          </a:xfrm>
          <a:custGeom>
            <a:avLst/>
            <a:gdLst/>
            <a:ahLst/>
            <a:cxnLst/>
            <a:rect l="l" t="t" r="r" b="b"/>
            <a:pathLst>
              <a:path w="1847628" h="2925785">
                <a:moveTo>
                  <a:pt x="0" y="0"/>
                </a:moveTo>
                <a:lnTo>
                  <a:pt x="1847628" y="0"/>
                </a:lnTo>
                <a:lnTo>
                  <a:pt x="1847628" y="2925785"/>
                </a:lnTo>
                <a:lnTo>
                  <a:pt x="0" y="2925785"/>
                </a:lnTo>
                <a:lnTo>
                  <a:pt x="0" y="0"/>
                </a:lnTo>
                <a:close/>
              </a:path>
            </a:pathLst>
          </a:custGeom>
          <a:blipFill>
            <a:blip r:embed="rId8" cstate="screen">
              <a:extLst>
                <a:ext uri="{28A0092B-C50C-407E-A947-70E740481C1C}">
                  <a14:useLocalDpi xmlns:a14="http://schemas.microsoft.com/office/drawing/2010/main"/>
                </a:ext>
              </a:extLst>
            </a:blip>
            <a:stretch>
              <a:fillRect/>
            </a:stretch>
          </a:blipFill>
        </p:spPr>
      </p:sp>
      <p:sp>
        <p:nvSpPr>
          <p:cNvPr id="13" name="TextBox 13"/>
          <p:cNvSpPr txBox="1"/>
          <p:nvPr/>
        </p:nvSpPr>
        <p:spPr>
          <a:xfrm>
            <a:off x="1018790" y="3717483"/>
            <a:ext cx="5522419" cy="3231654"/>
          </a:xfrm>
          <a:prstGeom prst="rect">
            <a:avLst/>
          </a:prstGeom>
        </p:spPr>
        <p:txBody>
          <a:bodyPr lIns="0" tIns="0" rIns="0" bIns="0" rtlCol="0" anchor="t">
            <a:spAutoFit/>
          </a:bodyPr>
          <a:lstStyle/>
          <a:p>
            <a:pPr algn="ctr">
              <a:lnSpc>
                <a:spcPts val="4228"/>
              </a:lnSpc>
            </a:pPr>
            <a:r>
              <a:rPr lang="en-US" sz="3020" spc="812" dirty="0">
                <a:solidFill>
                  <a:srgbClr val="000000"/>
                </a:solidFill>
                <a:latin typeface="Tw Cen MT" panose="020B0602020104020603" pitchFamily="34" charset="77"/>
              </a:rPr>
              <a:t>EARLY YEARS FOUNDATION STAGE AT</a:t>
            </a:r>
          </a:p>
          <a:p>
            <a:pPr algn="ctr">
              <a:lnSpc>
                <a:spcPts val="4228"/>
              </a:lnSpc>
            </a:pPr>
            <a:r>
              <a:rPr lang="en-US" sz="3020" spc="812" dirty="0" smtClean="0">
                <a:solidFill>
                  <a:srgbClr val="000000"/>
                </a:solidFill>
                <a:latin typeface="Tw Cen MT" panose="020B0602020104020603" pitchFamily="34" charset="77"/>
              </a:rPr>
              <a:t>Newbold Verdon Primary School</a:t>
            </a:r>
            <a:endParaRPr lang="en-US" sz="3020" spc="812" dirty="0">
              <a:solidFill>
                <a:srgbClr val="000000"/>
              </a:solidFill>
              <a:latin typeface="Tw Cen MT" panose="020B0602020104020603" pitchFamily="34" charset="77"/>
            </a:endParaRPr>
          </a:p>
          <a:p>
            <a:pPr marL="0" lvl="1" indent="0" algn="ctr">
              <a:lnSpc>
                <a:spcPts val="4228"/>
              </a:lnSpc>
              <a:spcBef>
                <a:spcPct val="0"/>
              </a:spcBef>
            </a:pPr>
            <a:endParaRPr lang="en-US" sz="3020" spc="812" dirty="0">
              <a:solidFill>
                <a:srgbClr val="000000"/>
              </a:solidFill>
              <a:latin typeface="Cormorant Garamond Light Bold"/>
            </a:endParaRPr>
          </a:p>
        </p:txBody>
      </p:sp>
      <p:sp>
        <p:nvSpPr>
          <p:cNvPr id="14" name="TextBox 14"/>
          <p:cNvSpPr txBox="1"/>
          <p:nvPr/>
        </p:nvSpPr>
        <p:spPr>
          <a:xfrm>
            <a:off x="2005689" y="2779875"/>
            <a:ext cx="3548622" cy="692497"/>
          </a:xfrm>
          <a:prstGeom prst="rect">
            <a:avLst/>
          </a:prstGeom>
        </p:spPr>
        <p:txBody>
          <a:bodyPr lIns="0" tIns="0" rIns="0" bIns="0" rtlCol="0" anchor="t">
            <a:spAutoFit/>
          </a:bodyPr>
          <a:lstStyle/>
          <a:p>
            <a:pPr algn="ctr">
              <a:lnSpc>
                <a:spcPts val="2659"/>
              </a:lnSpc>
            </a:pPr>
            <a:r>
              <a:rPr lang="en-US" sz="2400" spc="547" dirty="0">
                <a:solidFill>
                  <a:srgbClr val="000000"/>
                </a:solidFill>
                <a:latin typeface="Tw Cen MT" panose="020B0602020104020603" pitchFamily="34" charset="77"/>
              </a:rPr>
              <a:t>A PARENTS GUIDE </a:t>
            </a:r>
          </a:p>
          <a:p>
            <a:pPr marL="0" lvl="1" indent="0" algn="ctr">
              <a:lnSpc>
                <a:spcPts val="2659"/>
              </a:lnSpc>
              <a:spcBef>
                <a:spcPct val="0"/>
              </a:spcBef>
            </a:pPr>
            <a:r>
              <a:rPr lang="en-US" sz="2400" spc="547" dirty="0">
                <a:solidFill>
                  <a:srgbClr val="000000"/>
                </a:solidFill>
                <a:latin typeface="Tw Cen MT" panose="020B0602020104020603" pitchFamily="34" charset="77"/>
              </a:rPr>
              <a:t>TO THE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grpSp>
        <p:nvGrpSpPr>
          <p:cNvPr id="2" name="Group 2"/>
          <p:cNvGrpSpPr/>
          <p:nvPr/>
        </p:nvGrpSpPr>
        <p:grpSpPr>
          <a:xfrm>
            <a:off x="763913" y="6246865"/>
            <a:ext cx="6036105" cy="3702821"/>
            <a:chOff x="10550" y="-85"/>
            <a:chExt cx="8048140" cy="4937095"/>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550" y="-85"/>
              <a:ext cx="8048140" cy="4937095"/>
            </a:xfrm>
            <a:prstGeom prst="rect">
              <a:avLst/>
            </a:prstGeom>
          </p:spPr>
        </p:pic>
      </p:grpSp>
      <p:sp>
        <p:nvSpPr>
          <p:cNvPr id="4" name="TextBox 4"/>
          <p:cNvSpPr txBox="1"/>
          <p:nvPr/>
        </p:nvSpPr>
        <p:spPr>
          <a:xfrm>
            <a:off x="756000" y="2359319"/>
            <a:ext cx="2852694" cy="2778641"/>
          </a:xfrm>
          <a:prstGeom prst="rect">
            <a:avLst/>
          </a:prstGeom>
        </p:spPr>
        <p:txBody>
          <a:bodyPr lIns="0" tIns="0" rIns="0" bIns="0" rtlCol="0" anchor="t">
            <a:spAutoFit/>
          </a:bodyPr>
          <a:lstStyle/>
          <a:p>
            <a:pPr>
              <a:lnSpc>
                <a:spcPts val="1819"/>
              </a:lnSpc>
            </a:pPr>
            <a:r>
              <a:rPr lang="en-US" sz="1299" dirty="0">
                <a:solidFill>
                  <a:srgbClr val="000000"/>
                </a:solidFill>
                <a:latin typeface="Tw Cen MT" panose="020B0602020104020603" pitchFamily="34" charset="77"/>
              </a:rPr>
              <a:t>W</a:t>
            </a:r>
            <a:r>
              <a:rPr lang="en-US" sz="1299" u="none" dirty="0">
                <a:solidFill>
                  <a:srgbClr val="000000"/>
                </a:solidFill>
                <a:latin typeface="Tw Cen MT" panose="020B0602020104020603" pitchFamily="34" charset="77"/>
              </a:rPr>
              <a:t>elcome to the Early Years Foundation Stage (EYFS). </a:t>
            </a:r>
          </a:p>
          <a:p>
            <a:pPr>
              <a:lnSpc>
                <a:spcPts val="1819"/>
              </a:lnSpc>
            </a:pPr>
            <a:endParaRPr lang="en-US" sz="1299" u="none" dirty="0">
              <a:solidFill>
                <a:srgbClr val="000000"/>
              </a:solidFill>
              <a:latin typeface="Tw Cen MT" panose="020B0602020104020603" pitchFamily="34" charset="77"/>
            </a:endParaRPr>
          </a:p>
          <a:p>
            <a:pPr>
              <a:lnSpc>
                <a:spcPts val="1819"/>
              </a:lnSpc>
            </a:pPr>
            <a:r>
              <a:rPr lang="en-US" sz="1299" u="none" dirty="0">
                <a:solidFill>
                  <a:srgbClr val="000000"/>
                </a:solidFill>
                <a:latin typeface="Tw Cen MT" panose="020B0602020104020603" pitchFamily="34" charset="77"/>
              </a:rPr>
              <a:t>This is how the Government and early years’ practitioners describe the time in your child’s life between birth and age 5.</a:t>
            </a:r>
          </a:p>
          <a:p>
            <a:pPr>
              <a:lnSpc>
                <a:spcPts val="1819"/>
              </a:lnSpc>
            </a:pPr>
            <a:endParaRPr lang="en-US" sz="1299" u="none" dirty="0">
              <a:solidFill>
                <a:srgbClr val="000000"/>
              </a:solidFill>
              <a:latin typeface="Tw Cen MT" panose="020B0602020104020603" pitchFamily="34" charset="77"/>
            </a:endParaRPr>
          </a:p>
          <a:p>
            <a:pPr marL="0" lvl="1" indent="0">
              <a:lnSpc>
                <a:spcPts val="1819"/>
              </a:lnSpc>
            </a:pPr>
            <a:r>
              <a:rPr lang="en-US" sz="1299" u="none" dirty="0">
                <a:solidFill>
                  <a:srgbClr val="000000"/>
                </a:solidFill>
                <a:latin typeface="Tw Cen MT" panose="020B0602020104020603" pitchFamily="34" charset="77"/>
              </a:rPr>
              <a:t>Throughout the </a:t>
            </a:r>
            <a:r>
              <a:rPr lang="en-US" sz="1299" dirty="0" smtClean="0">
                <a:solidFill>
                  <a:srgbClr val="000000"/>
                </a:solidFill>
                <a:latin typeface="Tw Cen MT" panose="020B0602020104020603" pitchFamily="34" charset="77"/>
              </a:rPr>
              <a:t>Pre School and Reception</a:t>
            </a:r>
            <a:r>
              <a:rPr lang="en-US" sz="1299" u="none" dirty="0" smtClean="0">
                <a:solidFill>
                  <a:srgbClr val="000000"/>
                </a:solidFill>
                <a:latin typeface="Tw Cen MT" panose="020B0602020104020603" pitchFamily="34" charset="77"/>
              </a:rPr>
              <a:t> years </a:t>
            </a:r>
            <a:r>
              <a:rPr lang="en-US" sz="1299" u="none" dirty="0">
                <a:solidFill>
                  <a:srgbClr val="000000"/>
                </a:solidFill>
                <a:latin typeface="Tw Cen MT" panose="020B0602020104020603" pitchFamily="34" charset="77"/>
              </a:rPr>
              <a:t>your child will partake in an ambitious curriculum which is designed in a sequential way to ensure progress towards our end of year curricular goals.</a:t>
            </a:r>
          </a:p>
        </p:txBody>
      </p:sp>
      <p:sp>
        <p:nvSpPr>
          <p:cNvPr id="5" name="TextBox 5"/>
          <p:cNvSpPr txBox="1"/>
          <p:nvPr/>
        </p:nvSpPr>
        <p:spPr>
          <a:xfrm>
            <a:off x="3947369" y="2359319"/>
            <a:ext cx="3031281" cy="3216714"/>
          </a:xfrm>
          <a:prstGeom prst="rect">
            <a:avLst/>
          </a:prstGeom>
        </p:spPr>
        <p:txBody>
          <a:bodyPr wrap="square" lIns="0" tIns="0" rIns="0" bIns="0" rtlCol="0" anchor="t">
            <a:spAutoFit/>
          </a:bodyPr>
          <a:lstStyle/>
          <a:p>
            <a:pPr>
              <a:lnSpc>
                <a:spcPts val="1819"/>
              </a:lnSpc>
            </a:pPr>
            <a:r>
              <a:rPr lang="en-US" sz="1299" u="none" dirty="0">
                <a:solidFill>
                  <a:srgbClr val="000000"/>
                </a:solidFill>
                <a:latin typeface="Tw Cen MT" panose="020B0602020104020603" pitchFamily="34" charset="77"/>
              </a:rPr>
              <a:t>At  </a:t>
            </a:r>
            <a:r>
              <a:rPr lang="en-US" sz="1299" dirty="0" smtClean="0">
                <a:solidFill>
                  <a:srgbClr val="000000"/>
                </a:solidFill>
                <a:latin typeface="Tw Cen MT" panose="020B0602020104020603" pitchFamily="34" charset="77"/>
              </a:rPr>
              <a:t>Newbold Verdon Primary School</a:t>
            </a:r>
            <a:r>
              <a:rPr lang="en-US" sz="1299" u="none" dirty="0" smtClean="0">
                <a:solidFill>
                  <a:srgbClr val="000000"/>
                </a:solidFill>
                <a:latin typeface="Tw Cen MT" panose="020B0602020104020603" pitchFamily="34" charset="77"/>
              </a:rPr>
              <a:t>                                </a:t>
            </a:r>
            <a:endParaRPr lang="en-US" sz="1299" u="none" dirty="0">
              <a:solidFill>
                <a:srgbClr val="000000"/>
              </a:solidFill>
              <a:latin typeface="Tw Cen MT" panose="020B0602020104020603" pitchFamily="34" charset="77"/>
            </a:endParaRPr>
          </a:p>
          <a:p>
            <a:pPr>
              <a:lnSpc>
                <a:spcPts val="1819"/>
              </a:lnSpc>
            </a:pPr>
            <a:r>
              <a:rPr lang="en-US" sz="1299" u="none" dirty="0">
                <a:solidFill>
                  <a:srgbClr val="000000"/>
                </a:solidFill>
                <a:latin typeface="Tw Cen MT" panose="020B0602020104020603" pitchFamily="34" charset="77"/>
              </a:rPr>
              <a:t>our curriculum incorporates everything we want the  children to experience, learn and be able to do.  It meets all the requirements of the educational programmes in the statutory framework for the Early Years Foundation Stage (EYFS) and has the flexibility to allow us to respond quickly to children’s new interests and/or needs. </a:t>
            </a:r>
          </a:p>
          <a:p>
            <a:pPr>
              <a:lnSpc>
                <a:spcPts val="1819"/>
              </a:lnSpc>
            </a:pPr>
            <a:endParaRPr lang="en-US" sz="1299" u="none" dirty="0">
              <a:solidFill>
                <a:srgbClr val="000000"/>
              </a:solidFill>
              <a:latin typeface="Tw Cen MT" panose="020B0602020104020603" pitchFamily="34" charset="77"/>
            </a:endParaRPr>
          </a:p>
          <a:p>
            <a:pPr>
              <a:lnSpc>
                <a:spcPts val="1819"/>
              </a:lnSpc>
            </a:pPr>
            <a:r>
              <a:rPr lang="en-US" sz="1299" u="none" dirty="0">
                <a:solidFill>
                  <a:srgbClr val="000000"/>
                </a:solidFill>
                <a:latin typeface="Tw Cen MT" panose="020B0602020104020603" pitchFamily="34" charset="77"/>
              </a:rPr>
              <a:t>The intent for our children is for them to enter the next stage of their education ready to tackle new challenges with confidence and a positive mindset. </a:t>
            </a:r>
          </a:p>
        </p:txBody>
      </p:sp>
      <p:sp>
        <p:nvSpPr>
          <p:cNvPr id="6" name="TextBox 6"/>
          <p:cNvSpPr txBox="1"/>
          <p:nvPr/>
        </p:nvSpPr>
        <p:spPr>
          <a:xfrm>
            <a:off x="756000" y="1326982"/>
            <a:ext cx="6048000" cy="414655"/>
          </a:xfrm>
          <a:prstGeom prst="rect">
            <a:avLst/>
          </a:prstGeom>
        </p:spPr>
        <p:txBody>
          <a:bodyPr lIns="0" tIns="0" rIns="0" bIns="0" rtlCol="0" anchor="t">
            <a:spAutoFit/>
          </a:bodyPr>
          <a:lstStyle/>
          <a:p>
            <a:pPr marL="0" lvl="1" indent="0">
              <a:lnSpc>
                <a:spcPts val="3380"/>
              </a:lnSpc>
              <a:spcBef>
                <a:spcPct val="0"/>
              </a:spcBef>
            </a:pPr>
            <a:r>
              <a:rPr lang="en-US" sz="2600" spc="650" dirty="0">
                <a:solidFill>
                  <a:srgbClr val="0F0E0C"/>
                </a:solidFill>
                <a:latin typeface="Tw Cen MT" panose="020B0602020104020603" pitchFamily="34" charset="77"/>
              </a:rPr>
              <a:t>INTRODUCTION</a:t>
            </a:r>
          </a:p>
        </p:txBody>
      </p:sp>
      <p:sp>
        <p:nvSpPr>
          <p:cNvPr id="7" name="Freeform 7"/>
          <p:cNvSpPr/>
          <p:nvPr/>
        </p:nvSpPr>
        <p:spPr>
          <a:xfrm rot="-2838772">
            <a:off x="5884353" y="5300590"/>
            <a:ext cx="1701011" cy="2872925"/>
          </a:xfrm>
          <a:custGeom>
            <a:avLst/>
            <a:gdLst/>
            <a:ahLst/>
            <a:cxnLst/>
            <a:rect l="l" t="t" r="r" b="b"/>
            <a:pathLst>
              <a:path w="1701011" h="2872925">
                <a:moveTo>
                  <a:pt x="0" y="0"/>
                </a:moveTo>
                <a:lnTo>
                  <a:pt x="1701011" y="0"/>
                </a:lnTo>
                <a:lnTo>
                  <a:pt x="1701011" y="2872925"/>
                </a:lnTo>
                <a:lnTo>
                  <a:pt x="0" y="287292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sp>
      <p:sp>
        <p:nvSpPr>
          <p:cNvPr id="8" name="AutoShape 8"/>
          <p:cNvSpPr/>
          <p:nvPr/>
        </p:nvSpPr>
        <p:spPr>
          <a:xfrm>
            <a:off x="756000" y="746475"/>
            <a:ext cx="6048000" cy="0"/>
          </a:xfrm>
          <a:prstGeom prst="line">
            <a:avLst/>
          </a:prstGeom>
          <a:ln w="9525" cap="rnd">
            <a:solidFill>
              <a:srgbClr val="000000"/>
            </a:solidFill>
            <a:prstDash val="solid"/>
            <a:headEnd type="none" w="sm" len="sm"/>
            <a:tailEnd type="none" w="sm" len="sm"/>
          </a:ln>
        </p:spPr>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grpSp>
        <p:nvGrpSpPr>
          <p:cNvPr id="2" name="Group 2"/>
          <p:cNvGrpSpPr/>
          <p:nvPr/>
        </p:nvGrpSpPr>
        <p:grpSpPr>
          <a:xfrm>
            <a:off x="752500" y="317291"/>
            <a:ext cx="6048000" cy="9917868"/>
            <a:chOff x="0" y="0"/>
            <a:chExt cx="75491447" cy="123795335"/>
          </a:xfrm>
        </p:grpSpPr>
        <p:sp>
          <p:nvSpPr>
            <p:cNvPr id="3" name="Freeform 3"/>
            <p:cNvSpPr/>
            <p:nvPr/>
          </p:nvSpPr>
          <p:spPr>
            <a:xfrm>
              <a:off x="0" y="0"/>
              <a:ext cx="75491448" cy="123795334"/>
            </a:xfrm>
            <a:custGeom>
              <a:avLst/>
              <a:gdLst/>
              <a:ahLst/>
              <a:cxnLst/>
              <a:rect l="l" t="t" r="r" b="b"/>
              <a:pathLst>
                <a:path w="75491448" h="123795334">
                  <a:moveTo>
                    <a:pt x="0" y="0"/>
                  </a:moveTo>
                  <a:lnTo>
                    <a:pt x="0" y="123795334"/>
                  </a:lnTo>
                  <a:lnTo>
                    <a:pt x="75491448" y="123795334"/>
                  </a:lnTo>
                  <a:lnTo>
                    <a:pt x="75491448" y="0"/>
                  </a:lnTo>
                  <a:lnTo>
                    <a:pt x="0" y="0"/>
                  </a:lnTo>
                  <a:close/>
                  <a:moveTo>
                    <a:pt x="75430484" y="123734376"/>
                  </a:moveTo>
                  <a:lnTo>
                    <a:pt x="59690" y="123734376"/>
                  </a:lnTo>
                  <a:lnTo>
                    <a:pt x="59690" y="59690"/>
                  </a:lnTo>
                  <a:lnTo>
                    <a:pt x="75430484" y="59690"/>
                  </a:lnTo>
                  <a:lnTo>
                    <a:pt x="75430484" y="123734376"/>
                  </a:lnTo>
                  <a:close/>
                </a:path>
              </a:pathLst>
            </a:custGeom>
            <a:solidFill>
              <a:srgbClr val="000000"/>
            </a:solidFill>
          </p:spPr>
        </p:sp>
      </p:grpSp>
      <p:sp>
        <p:nvSpPr>
          <p:cNvPr id="4" name="TextBox 4"/>
          <p:cNvSpPr txBox="1"/>
          <p:nvPr/>
        </p:nvSpPr>
        <p:spPr>
          <a:xfrm>
            <a:off x="759188" y="508378"/>
            <a:ext cx="6048000" cy="844471"/>
          </a:xfrm>
          <a:prstGeom prst="rect">
            <a:avLst/>
          </a:prstGeom>
        </p:spPr>
        <p:txBody>
          <a:bodyPr lIns="0" tIns="0" rIns="0" bIns="0" rtlCol="0" anchor="t">
            <a:spAutoFit/>
          </a:bodyPr>
          <a:lstStyle/>
          <a:p>
            <a:pPr algn="ctr">
              <a:lnSpc>
                <a:spcPts val="3380"/>
              </a:lnSpc>
            </a:pPr>
            <a:r>
              <a:rPr lang="en-US" sz="2600" u="none" spc="650" dirty="0">
                <a:solidFill>
                  <a:srgbClr val="0F0E0C"/>
                </a:solidFill>
                <a:latin typeface="Cormorant Garamond Bold"/>
              </a:rPr>
              <a:t>THE SEVEN AREAS </a:t>
            </a:r>
          </a:p>
          <a:p>
            <a:pPr marL="0" lvl="1" indent="0" algn="ctr">
              <a:lnSpc>
                <a:spcPts val="3380"/>
              </a:lnSpc>
            </a:pPr>
            <a:r>
              <a:rPr lang="en-US" sz="2600" u="none" spc="650" dirty="0">
                <a:solidFill>
                  <a:srgbClr val="0F0E0C"/>
                </a:solidFill>
                <a:latin typeface="Cormorant Garamond Bold"/>
              </a:rPr>
              <a:t>OF LEARNING</a:t>
            </a:r>
          </a:p>
        </p:txBody>
      </p:sp>
      <p:sp>
        <p:nvSpPr>
          <p:cNvPr id="5" name="TextBox 5"/>
          <p:cNvSpPr txBox="1"/>
          <p:nvPr/>
        </p:nvSpPr>
        <p:spPr>
          <a:xfrm>
            <a:off x="1356443" y="7880346"/>
            <a:ext cx="4977738" cy="2290307"/>
          </a:xfrm>
          <a:prstGeom prst="rect">
            <a:avLst/>
          </a:prstGeom>
        </p:spPr>
        <p:txBody>
          <a:bodyPr lIns="0" tIns="0" rIns="0" bIns="0" rtlCol="0" anchor="t">
            <a:spAutoFit/>
          </a:bodyPr>
          <a:lstStyle/>
          <a:p>
            <a:pPr algn="ctr">
              <a:lnSpc>
                <a:spcPts val="1959"/>
              </a:lnSpc>
            </a:pPr>
            <a:r>
              <a:rPr lang="en-US" sz="1399" dirty="0">
                <a:solidFill>
                  <a:srgbClr val="000000"/>
                </a:solidFill>
                <a:latin typeface="Tw Cen MT" panose="020B0602020104020603" pitchFamily="34" charset="77"/>
              </a:rPr>
              <a:t>These 7 areas are used to plan your child’s learning and activities.  At </a:t>
            </a:r>
            <a:r>
              <a:rPr lang="en-US" sz="1399" dirty="0" smtClean="0">
                <a:solidFill>
                  <a:srgbClr val="000000"/>
                </a:solidFill>
                <a:latin typeface="Tw Cen MT" panose="020B0602020104020603" pitchFamily="34" charset="77"/>
              </a:rPr>
              <a:t>Newbold Verdon Primary School </a:t>
            </a:r>
            <a:r>
              <a:rPr lang="en-US" sz="1399" dirty="0" smtClean="0">
                <a:solidFill>
                  <a:srgbClr val="000000"/>
                </a:solidFill>
                <a:latin typeface="Tw Cen MT" panose="020B0602020104020603" pitchFamily="34" charset="77"/>
              </a:rPr>
              <a:t>our </a:t>
            </a:r>
            <a:r>
              <a:rPr lang="en-US" sz="1399" dirty="0">
                <a:solidFill>
                  <a:srgbClr val="000000"/>
                </a:solidFill>
                <a:latin typeface="Tw Cen MT" panose="020B0602020104020603" pitchFamily="34" charset="77"/>
              </a:rPr>
              <a:t>experienced EYFS teaching team ensure that tasks and challenges are suited to your child’s unique needs and interests. </a:t>
            </a:r>
          </a:p>
          <a:p>
            <a:pPr algn="ctr">
              <a:lnSpc>
                <a:spcPts val="1959"/>
              </a:lnSpc>
            </a:pPr>
            <a:endParaRPr lang="en-US" sz="1399" dirty="0">
              <a:solidFill>
                <a:srgbClr val="000000"/>
              </a:solidFill>
              <a:latin typeface="Tw Cen MT" panose="020B0602020104020603" pitchFamily="34" charset="77"/>
            </a:endParaRPr>
          </a:p>
          <a:p>
            <a:pPr marL="0" lvl="1" indent="0" algn="ctr">
              <a:lnSpc>
                <a:spcPts val="1959"/>
              </a:lnSpc>
            </a:pPr>
            <a:r>
              <a:rPr lang="en-US" sz="1399" dirty="0">
                <a:solidFill>
                  <a:srgbClr val="000000"/>
                </a:solidFill>
                <a:latin typeface="Tw Cen MT" panose="020B0602020104020603" pitchFamily="34" charset="77"/>
              </a:rPr>
              <a:t>Children in the EYFS learn by playing and exploring, being active, and through creative and critical thinking. Our environment indoors and outdoors is continually enhanced with resources designed to scaffold and maximise learning.</a:t>
            </a:r>
          </a:p>
        </p:txBody>
      </p:sp>
      <p:sp>
        <p:nvSpPr>
          <p:cNvPr id="6" name="TextBox 6"/>
          <p:cNvSpPr txBox="1"/>
          <p:nvPr/>
        </p:nvSpPr>
        <p:spPr>
          <a:xfrm>
            <a:off x="965368" y="4334570"/>
            <a:ext cx="5635643" cy="1264320"/>
          </a:xfrm>
          <a:prstGeom prst="rect">
            <a:avLst/>
          </a:prstGeom>
        </p:spPr>
        <p:txBody>
          <a:bodyPr lIns="0" tIns="0" rIns="0" bIns="0" rtlCol="0" anchor="t">
            <a:spAutoFit/>
          </a:bodyPr>
          <a:lstStyle/>
          <a:p>
            <a:pPr algn="ctr">
              <a:lnSpc>
                <a:spcPts val="1959"/>
              </a:lnSpc>
            </a:pPr>
            <a:r>
              <a:rPr lang="en-US" sz="1399" dirty="0">
                <a:solidFill>
                  <a:srgbClr val="000000"/>
                </a:solidFill>
                <a:latin typeface="Tw Cen MT" panose="020B0602020104020603" pitchFamily="34" charset="77"/>
              </a:rPr>
              <a:t>These prime areas are those most essential for your child’s healthy development and future learning. </a:t>
            </a:r>
          </a:p>
          <a:p>
            <a:pPr algn="ctr">
              <a:lnSpc>
                <a:spcPts val="1959"/>
              </a:lnSpc>
            </a:pPr>
            <a:r>
              <a:rPr lang="en-US" sz="1399" dirty="0">
                <a:solidFill>
                  <a:srgbClr val="000000"/>
                </a:solidFill>
                <a:latin typeface="Tw Cen MT" panose="020B0602020104020603" pitchFamily="34" charset="77"/>
              </a:rPr>
              <a:t>As children grow, the prime areas will help them to develop skills in 4 specific areas. </a:t>
            </a:r>
          </a:p>
          <a:p>
            <a:pPr marL="0" lvl="1" indent="0" algn="ctr">
              <a:lnSpc>
                <a:spcPts val="1959"/>
              </a:lnSpc>
            </a:pPr>
            <a:r>
              <a:rPr lang="en-US" sz="1399" dirty="0">
                <a:solidFill>
                  <a:srgbClr val="000000"/>
                </a:solidFill>
                <a:latin typeface="Tw Cen MT" panose="020B0602020104020603" pitchFamily="34" charset="77"/>
              </a:rPr>
              <a:t>These are:</a:t>
            </a:r>
          </a:p>
        </p:txBody>
      </p:sp>
      <p:sp>
        <p:nvSpPr>
          <p:cNvPr id="7" name="TextBox 7"/>
          <p:cNvSpPr txBox="1"/>
          <p:nvPr/>
        </p:nvSpPr>
        <p:spPr>
          <a:xfrm>
            <a:off x="965368" y="1446682"/>
            <a:ext cx="5635643" cy="1007840"/>
          </a:xfrm>
          <a:prstGeom prst="rect">
            <a:avLst/>
          </a:prstGeom>
        </p:spPr>
        <p:txBody>
          <a:bodyPr lIns="0" tIns="0" rIns="0" bIns="0" rtlCol="0" anchor="t">
            <a:spAutoFit/>
          </a:bodyPr>
          <a:lstStyle/>
          <a:p>
            <a:pPr algn="ctr">
              <a:lnSpc>
                <a:spcPts val="1959"/>
              </a:lnSpc>
            </a:pPr>
            <a:r>
              <a:rPr lang="en-US" sz="1399" dirty="0">
                <a:solidFill>
                  <a:srgbClr val="000000"/>
                </a:solidFill>
                <a:latin typeface="Tw Cen MT" panose="020B0602020104020603" pitchFamily="34" charset="77"/>
              </a:rPr>
              <a:t>Your child will be learning skills, acquiring new knowledge and </a:t>
            </a:r>
          </a:p>
          <a:p>
            <a:pPr algn="ctr">
              <a:lnSpc>
                <a:spcPts val="1959"/>
              </a:lnSpc>
            </a:pPr>
            <a:r>
              <a:rPr lang="en-US" sz="1399" dirty="0">
                <a:solidFill>
                  <a:srgbClr val="000000"/>
                </a:solidFill>
                <a:latin typeface="Tw Cen MT" panose="020B0602020104020603" pitchFamily="34" charset="77"/>
              </a:rPr>
              <a:t>demonstrating their understanding through 7 interconnected areas of </a:t>
            </a:r>
          </a:p>
          <a:p>
            <a:pPr algn="ctr">
              <a:lnSpc>
                <a:spcPts val="1959"/>
              </a:lnSpc>
            </a:pPr>
            <a:r>
              <a:rPr lang="en-US" sz="1399" dirty="0">
                <a:solidFill>
                  <a:srgbClr val="000000"/>
                </a:solidFill>
                <a:latin typeface="Tw Cen MT" panose="020B0602020104020603" pitchFamily="34" charset="77"/>
              </a:rPr>
              <a:t>learning and development. </a:t>
            </a:r>
          </a:p>
          <a:p>
            <a:pPr marL="0" lvl="1" indent="0" algn="ctr">
              <a:lnSpc>
                <a:spcPts val="1959"/>
              </a:lnSpc>
            </a:pPr>
            <a:r>
              <a:rPr lang="en-US" sz="1399" dirty="0">
                <a:solidFill>
                  <a:srgbClr val="000000"/>
                </a:solidFill>
                <a:latin typeface="Tw Cen MT" panose="020B0602020104020603" pitchFamily="34" charset="77"/>
              </a:rPr>
              <a:t>Children should mostly develop the 3 prime areas first. These are:</a:t>
            </a:r>
          </a:p>
        </p:txBody>
      </p:sp>
      <p:sp>
        <p:nvSpPr>
          <p:cNvPr id="8" name="TextBox 8"/>
          <p:cNvSpPr txBox="1"/>
          <p:nvPr/>
        </p:nvSpPr>
        <p:spPr>
          <a:xfrm>
            <a:off x="1648357" y="3086867"/>
            <a:ext cx="4393911" cy="553057"/>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PERSONAL, SOCIAL AND EMOTIONAL DEVELOPMENT</a:t>
            </a:r>
          </a:p>
        </p:txBody>
      </p:sp>
      <p:sp>
        <p:nvSpPr>
          <p:cNvPr id="9" name="TextBox 9"/>
          <p:cNvSpPr txBox="1"/>
          <p:nvPr/>
        </p:nvSpPr>
        <p:spPr>
          <a:xfrm>
            <a:off x="1666729" y="2641126"/>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COMMUNICATION AND LANGUAGE</a:t>
            </a:r>
          </a:p>
        </p:txBody>
      </p:sp>
      <p:sp>
        <p:nvSpPr>
          <p:cNvPr id="10" name="TextBox 10"/>
          <p:cNvSpPr txBox="1"/>
          <p:nvPr/>
        </p:nvSpPr>
        <p:spPr>
          <a:xfrm>
            <a:off x="1666729" y="3827589"/>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PHYSICAL DEVELOPMENT</a:t>
            </a:r>
          </a:p>
        </p:txBody>
      </p:sp>
      <p:sp>
        <p:nvSpPr>
          <p:cNvPr id="11" name="TextBox 11"/>
          <p:cNvSpPr txBox="1"/>
          <p:nvPr/>
        </p:nvSpPr>
        <p:spPr>
          <a:xfrm>
            <a:off x="1648357" y="6284463"/>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MATHEMATICS</a:t>
            </a:r>
          </a:p>
        </p:txBody>
      </p:sp>
      <p:sp>
        <p:nvSpPr>
          <p:cNvPr id="12" name="TextBox 12"/>
          <p:cNvSpPr txBox="1"/>
          <p:nvPr/>
        </p:nvSpPr>
        <p:spPr>
          <a:xfrm>
            <a:off x="1666729" y="5777854"/>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LITERACY</a:t>
            </a:r>
          </a:p>
        </p:txBody>
      </p:sp>
      <p:sp>
        <p:nvSpPr>
          <p:cNvPr id="13" name="Freeform 13"/>
          <p:cNvSpPr/>
          <p:nvPr/>
        </p:nvSpPr>
        <p:spPr>
          <a:xfrm>
            <a:off x="-931779" y="7673208"/>
            <a:ext cx="2592631" cy="3938174"/>
          </a:xfrm>
          <a:custGeom>
            <a:avLst/>
            <a:gdLst/>
            <a:ahLst/>
            <a:cxnLst/>
            <a:rect l="l" t="t" r="r" b="b"/>
            <a:pathLst>
              <a:path w="2592631" h="3938174">
                <a:moveTo>
                  <a:pt x="0" y="0"/>
                </a:moveTo>
                <a:lnTo>
                  <a:pt x="2592631" y="0"/>
                </a:lnTo>
                <a:lnTo>
                  <a:pt x="2592631" y="3938174"/>
                </a:lnTo>
                <a:lnTo>
                  <a:pt x="0" y="3938174"/>
                </a:lnTo>
                <a:lnTo>
                  <a:pt x="0" y="0"/>
                </a:lnTo>
                <a:close/>
              </a:path>
            </a:pathLst>
          </a:custGeom>
          <a:blipFill>
            <a:blip r:embed="rId2" cstate="screen">
              <a:alphaModFix amt="60000"/>
              <a:extLst>
                <a:ext uri="{28A0092B-C50C-407E-A947-70E740481C1C}">
                  <a14:useLocalDpi xmlns:a14="http://schemas.microsoft.com/office/drawing/2010/main"/>
                </a:ext>
              </a:extLst>
            </a:blip>
            <a:stretch>
              <a:fillRect/>
            </a:stretch>
          </a:blipFill>
        </p:spPr>
      </p:sp>
      <p:sp>
        <p:nvSpPr>
          <p:cNvPr id="14" name="Freeform 14"/>
          <p:cNvSpPr/>
          <p:nvPr/>
        </p:nvSpPr>
        <p:spPr>
          <a:xfrm rot="1369231">
            <a:off x="6218644" y="-524558"/>
            <a:ext cx="1567328" cy="2370383"/>
          </a:xfrm>
          <a:custGeom>
            <a:avLst/>
            <a:gdLst/>
            <a:ahLst/>
            <a:cxnLst/>
            <a:rect l="l" t="t" r="r" b="b"/>
            <a:pathLst>
              <a:path w="1567328" h="2370383">
                <a:moveTo>
                  <a:pt x="0" y="0"/>
                </a:moveTo>
                <a:lnTo>
                  <a:pt x="1567327" y="0"/>
                </a:lnTo>
                <a:lnTo>
                  <a:pt x="1567327" y="2370383"/>
                </a:lnTo>
                <a:lnTo>
                  <a:pt x="0" y="2370383"/>
                </a:lnTo>
                <a:lnTo>
                  <a:pt x="0" y="0"/>
                </a:lnTo>
                <a:close/>
              </a:path>
            </a:pathLst>
          </a:custGeom>
          <a:blipFill>
            <a:blip r:embed="rId3" cstate="screen">
              <a:alphaModFix amt="59000"/>
              <a:extLst>
                <a:ext uri="{28A0092B-C50C-407E-A947-70E740481C1C}">
                  <a14:useLocalDpi xmlns:a14="http://schemas.microsoft.com/office/drawing/2010/main"/>
                </a:ext>
              </a:extLst>
            </a:blip>
            <a:stretch>
              <a:fillRect/>
            </a:stretch>
          </a:blipFill>
        </p:spPr>
      </p:sp>
      <p:sp>
        <p:nvSpPr>
          <p:cNvPr id="15" name="TextBox 15"/>
          <p:cNvSpPr txBox="1"/>
          <p:nvPr/>
        </p:nvSpPr>
        <p:spPr>
          <a:xfrm>
            <a:off x="1586232" y="6811971"/>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UNDERSTANDING THE WORLD</a:t>
            </a:r>
          </a:p>
        </p:txBody>
      </p:sp>
      <p:sp>
        <p:nvSpPr>
          <p:cNvPr id="16" name="TextBox 16"/>
          <p:cNvSpPr txBox="1"/>
          <p:nvPr/>
        </p:nvSpPr>
        <p:spPr>
          <a:xfrm>
            <a:off x="1616607" y="7288862"/>
            <a:ext cx="4393911" cy="270433"/>
          </a:xfrm>
          <a:prstGeom prst="rect">
            <a:avLst/>
          </a:prstGeom>
        </p:spPr>
        <p:txBody>
          <a:bodyPr lIns="0" tIns="0" rIns="0" bIns="0" rtlCol="0" anchor="t">
            <a:spAutoFit/>
          </a:bodyPr>
          <a:lstStyle/>
          <a:p>
            <a:pPr marL="0" lvl="1" indent="0" algn="ctr">
              <a:lnSpc>
                <a:spcPts val="2226"/>
              </a:lnSpc>
              <a:spcBef>
                <a:spcPct val="0"/>
              </a:spcBef>
            </a:pPr>
            <a:r>
              <a:rPr lang="en-US" sz="1400" spc="376" dirty="0">
                <a:solidFill>
                  <a:srgbClr val="B12737"/>
                </a:solidFill>
                <a:latin typeface="Cormorant Garamond Bold Bold"/>
              </a:rPr>
              <a:t>EXPRESSIVE ARTS AND DESIGN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grpSp>
        <p:nvGrpSpPr>
          <p:cNvPr id="3" name="Group 3"/>
          <p:cNvGrpSpPr/>
          <p:nvPr/>
        </p:nvGrpSpPr>
        <p:grpSpPr>
          <a:xfrm>
            <a:off x="756000" y="756000"/>
            <a:ext cx="6048000" cy="9180000"/>
            <a:chOff x="0" y="0"/>
            <a:chExt cx="75491447" cy="114585232"/>
          </a:xfrm>
        </p:grpSpPr>
        <p:sp>
          <p:nvSpPr>
            <p:cNvPr id="4" name="Freeform 4"/>
            <p:cNvSpPr/>
            <p:nvPr/>
          </p:nvSpPr>
          <p:spPr>
            <a:xfrm>
              <a:off x="0" y="0"/>
              <a:ext cx="75491448" cy="114585229"/>
            </a:xfrm>
            <a:custGeom>
              <a:avLst/>
              <a:gdLst/>
              <a:ahLst/>
              <a:cxnLst/>
              <a:rect l="l" t="t" r="r" b="b"/>
              <a:pathLst>
                <a:path w="75491448" h="114585229">
                  <a:moveTo>
                    <a:pt x="0" y="0"/>
                  </a:moveTo>
                  <a:lnTo>
                    <a:pt x="0" y="114585229"/>
                  </a:lnTo>
                  <a:lnTo>
                    <a:pt x="75491448" y="114585229"/>
                  </a:lnTo>
                  <a:lnTo>
                    <a:pt x="75491448" y="0"/>
                  </a:lnTo>
                  <a:lnTo>
                    <a:pt x="0" y="0"/>
                  </a:lnTo>
                  <a:close/>
                  <a:moveTo>
                    <a:pt x="75430484" y="114524272"/>
                  </a:moveTo>
                  <a:lnTo>
                    <a:pt x="59690" y="114524272"/>
                  </a:lnTo>
                  <a:lnTo>
                    <a:pt x="59690" y="59690"/>
                  </a:lnTo>
                  <a:lnTo>
                    <a:pt x="75430484" y="59690"/>
                  </a:lnTo>
                  <a:lnTo>
                    <a:pt x="75430484" y="114524272"/>
                  </a:lnTo>
                  <a:close/>
                </a:path>
              </a:pathLst>
            </a:custGeom>
            <a:solidFill>
              <a:srgbClr val="FAF2E9"/>
            </a:solidFill>
          </p:spPr>
        </p:sp>
      </p:grpSp>
      <p:sp>
        <p:nvSpPr>
          <p:cNvPr id="5" name="TextBox 5"/>
          <p:cNvSpPr txBox="1"/>
          <p:nvPr/>
        </p:nvSpPr>
        <p:spPr>
          <a:xfrm>
            <a:off x="1220314" y="1279357"/>
            <a:ext cx="5321435" cy="7964360"/>
          </a:xfrm>
          <a:prstGeom prst="rect">
            <a:avLst/>
          </a:prstGeom>
        </p:spPr>
        <p:txBody>
          <a:bodyPr lIns="0" tIns="0" rIns="0" bIns="0" rtlCol="0" anchor="t">
            <a:spAutoFit/>
          </a:bodyPr>
          <a:lstStyle/>
          <a:p>
            <a:pPr algn="ctr">
              <a:lnSpc>
                <a:spcPts val="4340"/>
              </a:lnSpc>
            </a:pPr>
            <a:r>
              <a:rPr lang="en-US" sz="3100" b="1" spc="833" dirty="0">
                <a:latin typeface="Angsana New" panose="02020603050405020304" pitchFamily="18" charset="-34"/>
                <a:cs typeface="Angsana New" panose="02020603050405020304" pitchFamily="18" charset="-34"/>
              </a:rPr>
              <a:t>"WHEN WE GIVE </a:t>
            </a:r>
          </a:p>
          <a:p>
            <a:pPr algn="ctr">
              <a:lnSpc>
                <a:spcPts val="4340"/>
              </a:lnSpc>
            </a:pPr>
            <a:r>
              <a:rPr lang="en-US" sz="3100" b="1" spc="833" dirty="0">
                <a:latin typeface="Angsana New" panose="02020603050405020304" pitchFamily="18" charset="-34"/>
                <a:cs typeface="Angsana New" panose="02020603050405020304" pitchFamily="18" charset="-34"/>
              </a:rPr>
              <a:t>EVERY CHILD </a:t>
            </a:r>
          </a:p>
          <a:p>
            <a:pPr algn="ctr">
              <a:lnSpc>
                <a:spcPts val="4340"/>
              </a:lnSpc>
            </a:pPr>
            <a:r>
              <a:rPr lang="en-US" sz="3100" b="1" spc="833" dirty="0">
                <a:latin typeface="Angsana New" panose="02020603050405020304" pitchFamily="18" charset="-34"/>
                <a:cs typeface="Angsana New" panose="02020603050405020304" pitchFamily="18" charset="-34"/>
              </a:rPr>
              <a:t>THE BEST START </a:t>
            </a:r>
          </a:p>
          <a:p>
            <a:pPr algn="ctr">
              <a:lnSpc>
                <a:spcPts val="4340"/>
              </a:lnSpc>
            </a:pPr>
            <a:r>
              <a:rPr lang="en-US" sz="3100" b="1" spc="833" dirty="0">
                <a:latin typeface="Angsana New" panose="02020603050405020304" pitchFamily="18" charset="-34"/>
                <a:cs typeface="Angsana New" panose="02020603050405020304" pitchFamily="18" charset="-34"/>
              </a:rPr>
              <a:t>IN THEIR EARLY YEARS, WE GIVE THEM WHAT THEY NEED TODAY. </a:t>
            </a:r>
          </a:p>
          <a:p>
            <a:pPr algn="ctr">
              <a:lnSpc>
                <a:spcPts val="4340"/>
              </a:lnSpc>
            </a:pPr>
            <a:endParaRPr lang="en-US" sz="3100" b="1" spc="833" dirty="0">
              <a:latin typeface="Angsana New" panose="02020603050405020304" pitchFamily="18" charset="-34"/>
              <a:cs typeface="Angsana New" panose="02020603050405020304" pitchFamily="18" charset="-34"/>
            </a:endParaRPr>
          </a:p>
          <a:p>
            <a:pPr algn="ctr">
              <a:lnSpc>
                <a:spcPts val="4340"/>
              </a:lnSpc>
            </a:pPr>
            <a:r>
              <a:rPr lang="en-US" sz="3100" b="1" spc="833" dirty="0">
                <a:latin typeface="Angsana New" panose="02020603050405020304" pitchFamily="18" charset="-34"/>
                <a:cs typeface="Angsana New" panose="02020603050405020304" pitchFamily="18" charset="-34"/>
              </a:rPr>
              <a:t>WE ALSO SET THEM UP WITH EVERY CHANCE OF SUCCESS TOMORROW”</a:t>
            </a:r>
          </a:p>
          <a:p>
            <a:pPr algn="ctr">
              <a:lnSpc>
                <a:spcPts val="4340"/>
              </a:lnSpc>
            </a:pPr>
            <a:endParaRPr lang="en-US" sz="3100" b="1" spc="833" dirty="0">
              <a:latin typeface="Angsana New" panose="02020603050405020304" pitchFamily="18" charset="-34"/>
              <a:cs typeface="Angsana New" panose="02020603050405020304" pitchFamily="18" charset="-34"/>
            </a:endParaRPr>
          </a:p>
          <a:p>
            <a:pPr algn="ctr">
              <a:lnSpc>
                <a:spcPts val="2240"/>
              </a:lnSpc>
              <a:spcBef>
                <a:spcPct val="0"/>
              </a:spcBef>
            </a:pPr>
            <a:endParaRPr lang="en-US" sz="1600" spc="430" dirty="0">
              <a:latin typeface="Tw Cen MT" panose="020B0602020104020603" pitchFamily="34" charset="77"/>
            </a:endParaRPr>
          </a:p>
          <a:p>
            <a:pPr algn="ctr">
              <a:lnSpc>
                <a:spcPts val="2240"/>
              </a:lnSpc>
              <a:spcBef>
                <a:spcPct val="0"/>
              </a:spcBef>
            </a:pPr>
            <a:r>
              <a:rPr lang="en-US" sz="1600" spc="430" dirty="0">
                <a:latin typeface="Cormorant Garamond Bold Bold"/>
              </a:rPr>
              <a:t>DEVELOPMENT MATTERS 2021</a:t>
            </a:r>
          </a:p>
          <a:p>
            <a:pPr marL="0" lvl="1" indent="0" algn="ctr">
              <a:lnSpc>
                <a:spcPts val="1820"/>
              </a:lnSpc>
              <a:spcBef>
                <a:spcPct val="0"/>
              </a:spcBef>
            </a:pPr>
            <a:endParaRPr lang="en-US" sz="1600" spc="430" dirty="0">
              <a:solidFill>
                <a:srgbClr val="FAF2E9"/>
              </a:solidFill>
              <a:latin typeface="Cormorant Garamond Bold Bold"/>
            </a:endParaRPr>
          </a:p>
        </p:txBody>
      </p:sp>
      <p:sp>
        <p:nvSpPr>
          <p:cNvPr id="6" name="TextBox 6"/>
          <p:cNvSpPr txBox="1"/>
          <p:nvPr/>
        </p:nvSpPr>
        <p:spPr>
          <a:xfrm>
            <a:off x="2025607" y="9613274"/>
            <a:ext cx="3505286" cy="564257"/>
          </a:xfrm>
          <a:prstGeom prst="rect">
            <a:avLst/>
          </a:prstGeom>
        </p:spPr>
        <p:txBody>
          <a:bodyPr lIns="0" tIns="0" rIns="0" bIns="0" rtlCol="0" anchor="t">
            <a:spAutoFit/>
          </a:bodyPr>
          <a:lstStyle/>
          <a:p>
            <a:pPr marL="0" lvl="1" indent="0" algn="ctr">
              <a:lnSpc>
                <a:spcPts val="2239"/>
              </a:lnSpc>
              <a:spcBef>
                <a:spcPct val="0"/>
              </a:spcBef>
            </a:pPr>
            <a:r>
              <a:rPr lang="en-US" sz="1599" b="1" spc="460" dirty="0" smtClean="0">
                <a:latin typeface="Cormorant Garamond Light"/>
              </a:rPr>
              <a:t>Newbold Verdon Primary School</a:t>
            </a:r>
            <a:endParaRPr lang="en-US" sz="1599" b="1" spc="460" dirty="0">
              <a:latin typeface="Cormorant Garamond Light"/>
            </a:endParaRPr>
          </a:p>
        </p:txBody>
      </p:sp>
      <p:sp>
        <p:nvSpPr>
          <p:cNvPr id="7" name="Freeform 7"/>
          <p:cNvSpPr/>
          <p:nvPr/>
        </p:nvSpPr>
        <p:spPr>
          <a:xfrm rot="-1468127">
            <a:off x="5928138" y="6817862"/>
            <a:ext cx="4202661" cy="5860771"/>
          </a:xfrm>
          <a:custGeom>
            <a:avLst/>
            <a:gdLst/>
            <a:ahLst/>
            <a:cxnLst/>
            <a:rect l="l" t="t" r="r" b="b"/>
            <a:pathLst>
              <a:path w="4202661" h="5860771">
                <a:moveTo>
                  <a:pt x="0" y="0"/>
                </a:moveTo>
                <a:lnTo>
                  <a:pt x="4202662" y="0"/>
                </a:lnTo>
                <a:lnTo>
                  <a:pt x="4202662" y="5860771"/>
                </a:lnTo>
                <a:lnTo>
                  <a:pt x="0" y="5860771"/>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sp>
      <p:sp>
        <p:nvSpPr>
          <p:cNvPr id="8" name="Freeform 8"/>
          <p:cNvSpPr/>
          <p:nvPr/>
        </p:nvSpPr>
        <p:spPr>
          <a:xfrm rot="1701449">
            <a:off x="-1651733" y="-2395985"/>
            <a:ext cx="3831333" cy="5342939"/>
          </a:xfrm>
          <a:custGeom>
            <a:avLst/>
            <a:gdLst/>
            <a:ahLst/>
            <a:cxnLst/>
            <a:rect l="l" t="t" r="r" b="b"/>
            <a:pathLst>
              <a:path w="3831333" h="5342939">
                <a:moveTo>
                  <a:pt x="0" y="0"/>
                </a:moveTo>
                <a:lnTo>
                  <a:pt x="3831333" y="0"/>
                </a:lnTo>
                <a:lnTo>
                  <a:pt x="3831333" y="5342940"/>
                </a:lnTo>
                <a:lnTo>
                  <a:pt x="0" y="5342940"/>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sp>
        <p:nvSpPr>
          <p:cNvPr id="2" name="Freeform 2"/>
          <p:cNvSpPr/>
          <p:nvPr/>
        </p:nvSpPr>
        <p:spPr>
          <a:xfrm rot="7135880">
            <a:off x="-2173539" y="-113612"/>
            <a:ext cx="7599158" cy="3633348"/>
          </a:xfrm>
          <a:custGeom>
            <a:avLst/>
            <a:gdLst/>
            <a:ahLst/>
            <a:cxnLst/>
            <a:rect l="l" t="t" r="r" b="b"/>
            <a:pathLst>
              <a:path w="7599158" h="3633348">
                <a:moveTo>
                  <a:pt x="0" y="0"/>
                </a:moveTo>
                <a:lnTo>
                  <a:pt x="7599158" y="0"/>
                </a:lnTo>
                <a:lnTo>
                  <a:pt x="7599158" y="3633348"/>
                </a:lnTo>
                <a:lnTo>
                  <a:pt x="0" y="3633348"/>
                </a:lnTo>
                <a:lnTo>
                  <a:pt x="0" y="0"/>
                </a:lnTo>
                <a:close/>
              </a:path>
            </a:pathLst>
          </a:custGeom>
          <a:blipFill>
            <a:blip r:embed="rId2">
              <a:alphaModFix amt="65000"/>
            </a:blip>
            <a:stretch>
              <a:fillRect/>
            </a:stretch>
          </a:blipFill>
        </p:spPr>
      </p:sp>
      <p:sp>
        <p:nvSpPr>
          <p:cNvPr id="3" name="Freeform 3"/>
          <p:cNvSpPr/>
          <p:nvPr/>
        </p:nvSpPr>
        <p:spPr>
          <a:xfrm rot="2057859">
            <a:off x="3250191" y="4289841"/>
            <a:ext cx="4293124" cy="7250878"/>
          </a:xfrm>
          <a:custGeom>
            <a:avLst/>
            <a:gdLst/>
            <a:ahLst/>
            <a:cxnLst/>
            <a:rect l="l" t="t" r="r" b="b"/>
            <a:pathLst>
              <a:path w="4293124" h="7250878">
                <a:moveTo>
                  <a:pt x="0" y="0"/>
                </a:moveTo>
                <a:lnTo>
                  <a:pt x="4293124" y="0"/>
                </a:lnTo>
                <a:lnTo>
                  <a:pt x="4293124" y="7250878"/>
                </a:lnTo>
                <a:lnTo>
                  <a:pt x="0" y="7250878"/>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sp>
      <p:sp>
        <p:nvSpPr>
          <p:cNvPr id="4" name="AutoShape 4"/>
          <p:cNvSpPr/>
          <p:nvPr/>
        </p:nvSpPr>
        <p:spPr>
          <a:xfrm>
            <a:off x="756000" y="756000"/>
            <a:ext cx="6048000" cy="9180000"/>
          </a:xfrm>
          <a:prstGeom prst="rect">
            <a:avLst/>
          </a:prstGeom>
          <a:solidFill>
            <a:srgbClr val="FFFBF5">
              <a:alpha val="84706"/>
            </a:srgbClr>
          </a:solidFill>
        </p:spPr>
      </p:sp>
      <p:sp>
        <p:nvSpPr>
          <p:cNvPr id="5" name="TextBox 5"/>
          <p:cNvSpPr txBox="1"/>
          <p:nvPr/>
        </p:nvSpPr>
        <p:spPr>
          <a:xfrm>
            <a:off x="1183777" y="938097"/>
            <a:ext cx="5074796" cy="415250"/>
          </a:xfrm>
          <a:prstGeom prst="rect">
            <a:avLst/>
          </a:prstGeom>
        </p:spPr>
        <p:txBody>
          <a:bodyPr lIns="0" tIns="0" rIns="0" bIns="0" rtlCol="0" anchor="t">
            <a:spAutoFit/>
          </a:bodyPr>
          <a:lstStyle/>
          <a:p>
            <a:pPr marL="0" lvl="1" indent="0" algn="ctr">
              <a:lnSpc>
                <a:spcPts val="3380"/>
              </a:lnSpc>
              <a:spcBef>
                <a:spcPct val="0"/>
              </a:spcBef>
            </a:pPr>
            <a:r>
              <a:rPr lang="en-US" sz="2600" spc="650" dirty="0">
                <a:solidFill>
                  <a:srgbClr val="0F0E0C"/>
                </a:solidFill>
                <a:latin typeface="Tw Cen MT" panose="020B0602020104020603" pitchFamily="34" charset="77"/>
              </a:rPr>
              <a:t>OUR SCHOOL VALUES</a:t>
            </a:r>
          </a:p>
        </p:txBody>
      </p:sp>
      <p:sp>
        <p:nvSpPr>
          <p:cNvPr id="6" name="TextBox 6"/>
          <p:cNvSpPr txBox="1"/>
          <p:nvPr/>
        </p:nvSpPr>
        <p:spPr>
          <a:xfrm>
            <a:off x="1045884" y="1684934"/>
            <a:ext cx="5292000" cy="4488408"/>
          </a:xfrm>
          <a:prstGeom prst="rect">
            <a:avLst/>
          </a:prstGeom>
        </p:spPr>
        <p:txBody>
          <a:bodyPr lIns="0" tIns="0" rIns="0" bIns="0" rtlCol="0" anchor="t">
            <a:spAutoFit/>
          </a:bodyPr>
          <a:lstStyle/>
          <a:p>
            <a:pPr algn="ctr">
              <a:lnSpc>
                <a:spcPts val="2543"/>
              </a:lnSpc>
              <a:spcBef>
                <a:spcPct val="0"/>
              </a:spcBef>
            </a:pPr>
            <a:r>
              <a:rPr lang="en-US" sz="1599" spc="430" dirty="0">
                <a:solidFill>
                  <a:srgbClr val="000000"/>
                </a:solidFill>
                <a:latin typeface="Tw Cen MT" panose="020B0602020104020603" pitchFamily="34" charset="77"/>
              </a:rPr>
              <a:t>Our values make us who we are and </a:t>
            </a:r>
            <a:r>
              <a:rPr lang="en-US" sz="1599" u="none" spc="430" dirty="0">
                <a:solidFill>
                  <a:srgbClr val="000000"/>
                </a:solidFill>
                <a:latin typeface="Tw Cen MT" panose="020B0602020104020603" pitchFamily="34" charset="77"/>
              </a:rPr>
              <a:t>help us to stay focused on what we do and how we do it. After consulting our community, we  decided </a:t>
            </a:r>
            <a:r>
              <a:rPr lang="en-US" sz="1599" u="none" spc="430" dirty="0" smtClean="0">
                <a:solidFill>
                  <a:srgbClr val="000000"/>
                </a:solidFill>
                <a:latin typeface="Tw Cen MT" panose="020B0602020104020603" pitchFamily="34" charset="77"/>
              </a:rPr>
              <a:t>that our values:</a:t>
            </a:r>
          </a:p>
          <a:p>
            <a:pPr marL="285750" indent="-285750">
              <a:lnSpc>
                <a:spcPts val="2543"/>
              </a:lnSpc>
              <a:spcBef>
                <a:spcPct val="0"/>
              </a:spcBef>
              <a:buFont typeface="Arial" panose="020B0604020202020204" pitchFamily="34" charset="0"/>
              <a:buChar char="•"/>
            </a:pPr>
            <a:r>
              <a:rPr lang="en-US" sz="1599" u="none" spc="430" dirty="0" smtClean="0">
                <a:solidFill>
                  <a:srgbClr val="000000"/>
                </a:solidFill>
                <a:latin typeface="Tw Cen MT" panose="020B0602020104020603" pitchFamily="34" charset="77"/>
              </a:rPr>
              <a:t>  Aspirational (aim high)</a:t>
            </a:r>
          </a:p>
          <a:p>
            <a:pPr marL="285750" indent="-285750">
              <a:lnSpc>
                <a:spcPts val="2543"/>
              </a:lnSpc>
              <a:spcBef>
                <a:spcPct val="0"/>
              </a:spcBef>
              <a:buFont typeface="Arial" panose="020B0604020202020204" pitchFamily="34" charset="0"/>
              <a:buChar char="•"/>
            </a:pPr>
            <a:r>
              <a:rPr lang="en-US" sz="1599" spc="430" dirty="0" smtClean="0">
                <a:solidFill>
                  <a:srgbClr val="000000"/>
                </a:solidFill>
                <a:latin typeface="Tw Cen MT" panose="020B0602020104020603" pitchFamily="34" charset="77"/>
              </a:rPr>
              <a:t>  Uniqueness(celebrate differences)</a:t>
            </a:r>
          </a:p>
          <a:p>
            <a:pPr marL="285750" indent="-285750">
              <a:lnSpc>
                <a:spcPts val="2543"/>
              </a:lnSpc>
              <a:spcBef>
                <a:spcPct val="0"/>
              </a:spcBef>
              <a:buFont typeface="Arial" panose="020B0604020202020204" pitchFamily="34" charset="0"/>
              <a:buChar char="•"/>
            </a:pPr>
            <a:r>
              <a:rPr lang="en-US" sz="1599" u="none" spc="430" dirty="0">
                <a:solidFill>
                  <a:srgbClr val="000000"/>
                </a:solidFill>
                <a:latin typeface="Tw Cen MT" panose="020B0602020104020603" pitchFamily="34" charset="77"/>
              </a:rPr>
              <a:t> </a:t>
            </a:r>
            <a:r>
              <a:rPr lang="en-US" sz="1599" u="none" spc="430" dirty="0" smtClean="0">
                <a:solidFill>
                  <a:srgbClr val="000000"/>
                </a:solidFill>
                <a:latin typeface="Tw Cen MT" panose="020B0602020104020603" pitchFamily="34" charset="77"/>
              </a:rPr>
              <a:t> Curious(want to know more)</a:t>
            </a:r>
          </a:p>
          <a:p>
            <a:pPr marL="285750" indent="-285750">
              <a:lnSpc>
                <a:spcPts val="2543"/>
              </a:lnSpc>
              <a:spcBef>
                <a:spcPct val="0"/>
              </a:spcBef>
              <a:buFont typeface="Arial" panose="020B0604020202020204" pitchFamily="34" charset="0"/>
              <a:buChar char="•"/>
            </a:pPr>
            <a:r>
              <a:rPr lang="en-US" sz="1599" spc="430" dirty="0">
                <a:solidFill>
                  <a:srgbClr val="000000"/>
                </a:solidFill>
                <a:latin typeface="Tw Cen MT" panose="020B0602020104020603" pitchFamily="34" charset="77"/>
              </a:rPr>
              <a:t> </a:t>
            </a:r>
            <a:r>
              <a:rPr lang="en-US" sz="1599" spc="430" dirty="0" smtClean="0">
                <a:solidFill>
                  <a:srgbClr val="000000"/>
                </a:solidFill>
                <a:latin typeface="Tw Cen MT" panose="020B0602020104020603" pitchFamily="34" charset="77"/>
              </a:rPr>
              <a:t> Perseverance(keep trying)</a:t>
            </a:r>
          </a:p>
          <a:p>
            <a:pPr marL="285750" indent="-285750">
              <a:lnSpc>
                <a:spcPts val="2543"/>
              </a:lnSpc>
              <a:spcBef>
                <a:spcPct val="0"/>
              </a:spcBef>
              <a:buFont typeface="Arial" panose="020B0604020202020204" pitchFamily="34" charset="0"/>
              <a:buChar char="•"/>
            </a:pPr>
            <a:r>
              <a:rPr lang="en-US" sz="1599" u="none" spc="430" dirty="0">
                <a:solidFill>
                  <a:srgbClr val="000000"/>
                </a:solidFill>
                <a:latin typeface="Tw Cen MT" panose="020B0602020104020603" pitchFamily="34" charset="77"/>
              </a:rPr>
              <a:t> </a:t>
            </a:r>
            <a:r>
              <a:rPr lang="en-US" sz="1599" u="none" spc="430" dirty="0" smtClean="0">
                <a:solidFill>
                  <a:srgbClr val="000000"/>
                </a:solidFill>
                <a:latin typeface="Tw Cen MT" panose="020B0602020104020603" pitchFamily="34" charset="77"/>
              </a:rPr>
              <a:t> Courage(have a go)</a:t>
            </a:r>
          </a:p>
          <a:p>
            <a:pPr marL="285750" indent="-285750">
              <a:lnSpc>
                <a:spcPts val="2543"/>
              </a:lnSpc>
              <a:spcBef>
                <a:spcPct val="0"/>
              </a:spcBef>
              <a:buFont typeface="Arial" panose="020B0604020202020204" pitchFamily="34" charset="0"/>
              <a:buChar char="•"/>
            </a:pPr>
            <a:r>
              <a:rPr lang="en-US" sz="1599" spc="430" dirty="0">
                <a:solidFill>
                  <a:srgbClr val="000000"/>
                </a:solidFill>
                <a:latin typeface="Tw Cen MT" panose="020B0602020104020603" pitchFamily="34" charset="77"/>
              </a:rPr>
              <a:t> </a:t>
            </a:r>
            <a:r>
              <a:rPr lang="en-US" sz="1599" spc="430" dirty="0" smtClean="0">
                <a:solidFill>
                  <a:srgbClr val="000000"/>
                </a:solidFill>
                <a:latin typeface="Tw Cen MT" panose="020B0602020104020603" pitchFamily="34" charset="77"/>
              </a:rPr>
              <a:t> Empathy(think of others)</a:t>
            </a:r>
            <a:endParaRPr lang="en-US" sz="1599" spc="430" dirty="0">
              <a:solidFill>
                <a:srgbClr val="000000"/>
              </a:solidFill>
              <a:latin typeface="Tw Cen MT" panose="020B0602020104020603" pitchFamily="34" charset="77"/>
            </a:endParaRPr>
          </a:p>
          <a:p>
            <a:pPr marL="285750" indent="-285750">
              <a:lnSpc>
                <a:spcPts val="2543"/>
              </a:lnSpc>
              <a:spcBef>
                <a:spcPct val="0"/>
              </a:spcBef>
              <a:buFont typeface="Arial" panose="020B0604020202020204" pitchFamily="34" charset="0"/>
              <a:buChar char="•"/>
            </a:pPr>
            <a:endParaRPr lang="en-US" sz="1599" u="none" spc="430" dirty="0" smtClean="0">
              <a:solidFill>
                <a:srgbClr val="000000"/>
              </a:solidFill>
              <a:latin typeface="Tw Cen MT" panose="020B0602020104020603" pitchFamily="34" charset="77"/>
            </a:endParaRPr>
          </a:p>
          <a:p>
            <a:pPr>
              <a:lnSpc>
                <a:spcPts val="2543"/>
              </a:lnSpc>
              <a:spcBef>
                <a:spcPct val="0"/>
              </a:spcBef>
            </a:pPr>
            <a:r>
              <a:rPr lang="en-US" sz="1599" spc="430" dirty="0">
                <a:solidFill>
                  <a:srgbClr val="000000"/>
                </a:solidFill>
                <a:latin typeface="Tw Cen MT" panose="020B0602020104020603" pitchFamily="34" charset="77"/>
              </a:rPr>
              <a:t> </a:t>
            </a:r>
            <a:r>
              <a:rPr lang="en-US" sz="1599" spc="430" dirty="0" smtClean="0">
                <a:solidFill>
                  <a:srgbClr val="000000"/>
                </a:solidFill>
                <a:latin typeface="Tw Cen MT" panose="020B0602020104020603" pitchFamily="34" charset="77"/>
              </a:rPr>
              <a:t>    </a:t>
            </a:r>
            <a:r>
              <a:rPr lang="en-US" sz="1599" u="none" spc="430" dirty="0" smtClean="0">
                <a:solidFill>
                  <a:srgbClr val="000000"/>
                </a:solidFill>
                <a:latin typeface="Tw Cen MT" panose="020B0602020104020603" pitchFamily="34" charset="77"/>
              </a:rPr>
              <a:t>encapsulate </a:t>
            </a:r>
            <a:r>
              <a:rPr lang="en-US" sz="1599" u="none" spc="430" dirty="0">
                <a:solidFill>
                  <a:srgbClr val="000000"/>
                </a:solidFill>
                <a:latin typeface="Tw Cen MT" panose="020B0602020104020603" pitchFamily="34" charset="77"/>
              </a:rPr>
              <a:t>our vision for our children</a:t>
            </a:r>
            <a:r>
              <a:rPr lang="en-US" sz="1599" u="none" spc="430" dirty="0" smtClean="0">
                <a:solidFill>
                  <a:srgbClr val="000000"/>
                </a:solidFill>
                <a:latin typeface="Tw Cen MT" panose="020B0602020104020603" pitchFamily="34" charset="77"/>
              </a:rPr>
              <a:t>.</a:t>
            </a:r>
            <a:endParaRPr lang="en-US" sz="1599" u="none" spc="430" dirty="0">
              <a:solidFill>
                <a:srgbClr val="000000"/>
              </a:solidFill>
              <a:latin typeface="Tw Cen MT" panose="020B0602020104020603" pitchFamily="34" charset="77"/>
            </a:endParaRPr>
          </a:p>
        </p:txBody>
      </p:sp>
      <p:sp>
        <p:nvSpPr>
          <p:cNvPr id="7" name="TextBox 7"/>
          <p:cNvSpPr txBox="1"/>
          <p:nvPr/>
        </p:nvSpPr>
        <p:spPr>
          <a:xfrm>
            <a:off x="837934" y="6307815"/>
            <a:ext cx="5888341" cy="2564805"/>
          </a:xfrm>
          <a:prstGeom prst="rect">
            <a:avLst/>
          </a:prstGeom>
        </p:spPr>
        <p:txBody>
          <a:bodyPr lIns="0" tIns="0" rIns="0" bIns="0" rtlCol="0" anchor="t">
            <a:spAutoFit/>
          </a:bodyPr>
          <a:lstStyle/>
          <a:p>
            <a:pPr algn="ctr">
              <a:lnSpc>
                <a:spcPts val="2543"/>
              </a:lnSpc>
            </a:pPr>
            <a:r>
              <a:rPr lang="en-US" sz="1599" spc="430" dirty="0">
                <a:solidFill>
                  <a:srgbClr val="000000"/>
                </a:solidFill>
                <a:latin typeface="Tw Cen MT" panose="020B0602020104020603" pitchFamily="34" charset="77"/>
              </a:rPr>
              <a:t>When the children enter the EYFS they quickly learn that experiences, challenges and new learning can be seen through the lens of being brave and resilient in the face of challenge, being kind and responsible people and being curious, creative knowledgeable and imaginative.</a:t>
            </a:r>
          </a:p>
          <a:p>
            <a:pPr algn="ctr">
              <a:lnSpc>
                <a:spcPts val="2543"/>
              </a:lnSpc>
            </a:pPr>
            <a:endParaRPr lang="en-US" sz="1599" spc="430" dirty="0">
              <a:solidFill>
                <a:srgbClr val="000000"/>
              </a:solidFill>
              <a:latin typeface="Tw Cen MT" panose="020B0602020104020603" pitchFamily="34" charset="77"/>
            </a:endParaRPr>
          </a:p>
        </p:txBody>
      </p:sp>
      <p:sp>
        <p:nvSpPr>
          <p:cNvPr id="8" name="TextBox 8"/>
          <p:cNvSpPr txBox="1"/>
          <p:nvPr/>
        </p:nvSpPr>
        <p:spPr>
          <a:xfrm>
            <a:off x="1118050" y="5645352"/>
            <a:ext cx="5323900" cy="351058"/>
          </a:xfrm>
          <a:prstGeom prst="rect">
            <a:avLst/>
          </a:prstGeom>
        </p:spPr>
        <p:txBody>
          <a:bodyPr lIns="0" tIns="0" rIns="0" bIns="0" rtlCol="0" anchor="t">
            <a:spAutoFit/>
          </a:bodyPr>
          <a:lstStyle/>
          <a:p>
            <a:pPr marL="0" lvl="1" indent="0" algn="ctr">
              <a:lnSpc>
                <a:spcPts val="3020"/>
              </a:lnSpc>
              <a:spcBef>
                <a:spcPct val="0"/>
              </a:spcBef>
            </a:pPr>
            <a:endParaRPr lang="en-US" sz="1899" spc="511" dirty="0">
              <a:solidFill>
                <a:srgbClr val="000000"/>
              </a:solidFill>
              <a:latin typeface="Tw Cen MT" panose="020B0602020104020603" pitchFamily="34" charset="77"/>
            </a:endParaRPr>
          </a:p>
        </p:txBody>
      </p:sp>
      <p:sp>
        <p:nvSpPr>
          <p:cNvPr id="9" name="AutoShape 9"/>
          <p:cNvSpPr/>
          <p:nvPr/>
        </p:nvSpPr>
        <p:spPr>
          <a:xfrm>
            <a:off x="1136805" y="9926475"/>
            <a:ext cx="5290597" cy="0"/>
          </a:xfrm>
          <a:prstGeom prst="line">
            <a:avLst/>
          </a:prstGeom>
          <a:ln w="9525" cap="rnd">
            <a:solidFill>
              <a:srgbClr val="000000"/>
            </a:solidFill>
            <a:prstDash val="solid"/>
            <a:headEnd type="none" w="sm" len="sm"/>
            <a:tailEnd type="none" w="sm" len="sm"/>
          </a:ln>
        </p:spPr>
      </p:sp>
      <p:sp>
        <p:nvSpPr>
          <p:cNvPr id="10" name="AutoShape 10"/>
          <p:cNvSpPr/>
          <p:nvPr/>
        </p:nvSpPr>
        <p:spPr>
          <a:xfrm>
            <a:off x="1075876" y="1460500"/>
            <a:ext cx="5290597" cy="0"/>
          </a:xfrm>
          <a:prstGeom prst="line">
            <a:avLst/>
          </a:prstGeom>
          <a:ln w="9525" cap="rnd">
            <a:solidFill>
              <a:srgbClr val="000000"/>
            </a:solidFill>
            <a:prstDash val="solid"/>
            <a:headEnd type="none" w="sm" len="sm"/>
            <a:tailEnd type="none" w="sm" len="sm"/>
          </a:ln>
        </p:spPr>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grpSp>
        <p:nvGrpSpPr>
          <p:cNvPr id="2" name="Group 2"/>
          <p:cNvGrpSpPr/>
          <p:nvPr/>
        </p:nvGrpSpPr>
        <p:grpSpPr>
          <a:xfrm>
            <a:off x="756000" y="756000"/>
            <a:ext cx="6048000" cy="2954810"/>
            <a:chOff x="0" y="0"/>
            <a:chExt cx="8064000" cy="3939746"/>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8064000" cy="3939746"/>
            </a:xfrm>
            <a:prstGeom prst="rect">
              <a:avLst/>
            </a:prstGeom>
          </p:spPr>
        </p:pic>
      </p:grpSp>
      <p:sp>
        <p:nvSpPr>
          <p:cNvPr id="4" name="Freeform 4"/>
          <p:cNvSpPr/>
          <p:nvPr/>
        </p:nvSpPr>
        <p:spPr>
          <a:xfrm rot="2381411">
            <a:off x="6354335" y="-280748"/>
            <a:ext cx="1567328" cy="2370383"/>
          </a:xfrm>
          <a:custGeom>
            <a:avLst/>
            <a:gdLst/>
            <a:ahLst/>
            <a:cxnLst/>
            <a:rect l="l" t="t" r="r" b="b"/>
            <a:pathLst>
              <a:path w="1567328" h="2370383">
                <a:moveTo>
                  <a:pt x="0" y="0"/>
                </a:moveTo>
                <a:lnTo>
                  <a:pt x="1567327" y="0"/>
                </a:lnTo>
                <a:lnTo>
                  <a:pt x="1567327" y="2370383"/>
                </a:lnTo>
                <a:lnTo>
                  <a:pt x="0" y="2370383"/>
                </a:lnTo>
                <a:lnTo>
                  <a:pt x="0" y="0"/>
                </a:lnTo>
                <a:close/>
              </a:path>
            </a:pathLst>
          </a:custGeom>
          <a:blipFill>
            <a:blip r:embed="rId3" cstate="screen">
              <a:alphaModFix amt="87000"/>
              <a:extLst>
                <a:ext uri="{28A0092B-C50C-407E-A947-70E740481C1C}">
                  <a14:useLocalDpi xmlns:a14="http://schemas.microsoft.com/office/drawing/2010/main"/>
                </a:ext>
              </a:extLst>
            </a:blip>
            <a:stretch>
              <a:fillRect/>
            </a:stretch>
          </a:blipFill>
        </p:spPr>
      </p:sp>
      <p:sp>
        <p:nvSpPr>
          <p:cNvPr id="5" name="Freeform 5"/>
          <p:cNvSpPr/>
          <p:nvPr/>
        </p:nvSpPr>
        <p:spPr>
          <a:xfrm>
            <a:off x="2739044" y="7543187"/>
            <a:ext cx="1918402" cy="2143466"/>
          </a:xfrm>
          <a:custGeom>
            <a:avLst/>
            <a:gdLst/>
            <a:ahLst/>
            <a:cxnLst/>
            <a:rect l="l" t="t" r="r" b="b"/>
            <a:pathLst>
              <a:path w="1918402" h="2143466">
                <a:moveTo>
                  <a:pt x="0" y="0"/>
                </a:moveTo>
                <a:lnTo>
                  <a:pt x="1918402" y="0"/>
                </a:lnTo>
                <a:lnTo>
                  <a:pt x="1918402" y="2143466"/>
                </a:lnTo>
                <a:lnTo>
                  <a:pt x="0" y="2143466"/>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6" name="TextBox 6"/>
          <p:cNvSpPr txBox="1"/>
          <p:nvPr/>
        </p:nvSpPr>
        <p:spPr>
          <a:xfrm>
            <a:off x="786725" y="3910321"/>
            <a:ext cx="6048000" cy="339001"/>
          </a:xfrm>
          <a:prstGeom prst="rect">
            <a:avLst/>
          </a:prstGeom>
        </p:spPr>
        <p:txBody>
          <a:bodyPr lIns="0" tIns="0" rIns="0" bIns="0" rtlCol="0" anchor="t">
            <a:spAutoFit/>
          </a:bodyPr>
          <a:lstStyle/>
          <a:p>
            <a:pPr marL="0" lvl="1" indent="0" algn="ctr">
              <a:lnSpc>
                <a:spcPts val="2729"/>
              </a:lnSpc>
              <a:spcBef>
                <a:spcPct val="0"/>
              </a:spcBef>
            </a:pPr>
            <a:r>
              <a:rPr lang="en-US" sz="2099" spc="524">
                <a:solidFill>
                  <a:srgbClr val="0F0E0C"/>
                </a:solidFill>
                <a:latin typeface="Cormorant Garamond Medium"/>
              </a:rPr>
              <a:t>HOW CAN I HELP AT HOME?</a:t>
            </a:r>
          </a:p>
        </p:txBody>
      </p:sp>
      <p:sp>
        <p:nvSpPr>
          <p:cNvPr id="7" name="TextBox 7"/>
          <p:cNvSpPr txBox="1"/>
          <p:nvPr/>
        </p:nvSpPr>
        <p:spPr>
          <a:xfrm>
            <a:off x="4071530" y="4413374"/>
            <a:ext cx="3190629" cy="2293385"/>
          </a:xfrm>
          <a:prstGeom prst="rect">
            <a:avLst/>
          </a:prstGeom>
        </p:spPr>
        <p:txBody>
          <a:bodyPr lIns="0" tIns="0" rIns="0" bIns="0" rtlCol="0" anchor="t">
            <a:spAutoFit/>
          </a:bodyPr>
          <a:lstStyle/>
          <a:p>
            <a:pPr marL="0" lvl="1">
              <a:lnSpc>
                <a:spcPts val="1819"/>
              </a:lnSpc>
              <a:spcBef>
                <a:spcPct val="0"/>
              </a:spcBef>
            </a:pPr>
            <a:r>
              <a:rPr lang="en-US" sz="1299" dirty="0">
                <a:solidFill>
                  <a:srgbClr val="000000"/>
                </a:solidFill>
                <a:latin typeface="Tw Cen MT" panose="020B0602020104020603" pitchFamily="34" charset="77"/>
              </a:rPr>
              <a:t>All the fun activities that you do with your child at home are important in supporting their learning and development and have a long- lasting effect on your child’s learning as they progress through school. You are your child’s first educators, and we greatly value any input, opinions and information you can share with us about your child. Working together as partners will set the scene for your child to thrive at </a:t>
            </a:r>
            <a:r>
              <a:rPr lang="en-US" sz="1299" dirty="0">
                <a:solidFill>
                  <a:srgbClr val="000000"/>
                </a:solidFill>
                <a:latin typeface="Tw Cen MT" panose="020B0602020104020603" pitchFamily="34" charset="77"/>
              </a:rPr>
              <a:t>Newbold Verdon Primary School</a:t>
            </a:r>
            <a:endParaRPr lang="en-US" sz="1299" b="1" dirty="0">
              <a:solidFill>
                <a:srgbClr val="000000"/>
              </a:solidFill>
              <a:latin typeface="Tw Cen MT" panose="020B0602020104020603" pitchFamily="34" charset="77"/>
            </a:endParaRPr>
          </a:p>
        </p:txBody>
      </p:sp>
      <p:sp>
        <p:nvSpPr>
          <p:cNvPr id="8" name="TextBox 8"/>
          <p:cNvSpPr txBox="1"/>
          <p:nvPr/>
        </p:nvSpPr>
        <p:spPr>
          <a:xfrm>
            <a:off x="394197" y="4413374"/>
            <a:ext cx="3385803" cy="2308324"/>
          </a:xfrm>
          <a:prstGeom prst="rect">
            <a:avLst/>
          </a:prstGeom>
        </p:spPr>
        <p:txBody>
          <a:bodyPr lIns="0" tIns="0" rIns="0" bIns="0" rtlCol="0" anchor="t">
            <a:spAutoFit/>
          </a:bodyPr>
          <a:lstStyle/>
          <a:p>
            <a:pPr marL="0" lvl="1" indent="0" algn="l">
              <a:lnSpc>
                <a:spcPts val="1819"/>
              </a:lnSpc>
              <a:spcBef>
                <a:spcPct val="0"/>
              </a:spcBef>
            </a:pPr>
            <a:r>
              <a:rPr lang="en-US" sz="1299" dirty="0">
                <a:solidFill>
                  <a:srgbClr val="000000"/>
                </a:solidFill>
                <a:latin typeface="Tw Cen MT" panose="020B0602020104020603" pitchFamily="34" charset="77"/>
              </a:rPr>
              <a:t>Building positive relationships with the families of </a:t>
            </a:r>
            <a:r>
              <a:rPr lang="en-US" sz="1299" dirty="0" smtClean="0">
                <a:solidFill>
                  <a:srgbClr val="000000"/>
                </a:solidFill>
                <a:latin typeface="Tw Cen MT" panose="020B0602020104020603" pitchFamily="34" charset="77"/>
              </a:rPr>
              <a:t>Newbold Verdon Primary School</a:t>
            </a:r>
            <a:r>
              <a:rPr lang="en-US" sz="1299" dirty="0" smtClean="0">
                <a:solidFill>
                  <a:srgbClr val="000000"/>
                </a:solidFill>
                <a:latin typeface="Tw Cen MT" panose="020B0602020104020603" pitchFamily="34" charset="77"/>
              </a:rPr>
              <a:t>, </a:t>
            </a:r>
            <a:r>
              <a:rPr lang="en-US" sz="1299" dirty="0">
                <a:solidFill>
                  <a:srgbClr val="000000"/>
                </a:solidFill>
                <a:latin typeface="Tw Cen MT" panose="020B0602020104020603" pitchFamily="34" charset="77"/>
              </a:rPr>
              <a:t>creating a ‘triangle of trust’ between children, parents and practitioners begins in the Early Years. We understand that when parents relinquish part of the care and teaching of their child to the staff in our setting it is a big step. We pride ourselves on creating an environment that is warm and welcoming. Each day leads to a deeper knowledge and understanding of each child and their family. </a:t>
            </a:r>
          </a:p>
        </p:txBody>
      </p:sp>
      <p:sp>
        <p:nvSpPr>
          <p:cNvPr id="9" name="TextBox 9"/>
          <p:cNvSpPr txBox="1"/>
          <p:nvPr/>
        </p:nvSpPr>
        <p:spPr>
          <a:xfrm>
            <a:off x="4596942" y="8292097"/>
            <a:ext cx="2777192" cy="177125"/>
          </a:xfrm>
          <a:prstGeom prst="rect">
            <a:avLst/>
          </a:prstGeom>
        </p:spPr>
        <p:txBody>
          <a:bodyPr lIns="0" tIns="0" rIns="0" bIns="0" rtlCol="0" anchor="t">
            <a:spAutoFit/>
          </a:bodyPr>
          <a:lstStyle/>
          <a:p>
            <a:pPr marL="0" lvl="1" indent="0" algn="l">
              <a:lnSpc>
                <a:spcPts val="1429"/>
              </a:lnSpc>
              <a:spcBef>
                <a:spcPct val="0"/>
              </a:spcBef>
            </a:pPr>
            <a:r>
              <a:rPr lang="en-US" sz="1099" spc="274">
                <a:solidFill>
                  <a:srgbClr val="0F0E0C"/>
                </a:solidFill>
                <a:latin typeface="Cormorant Garamond Medium"/>
              </a:rPr>
              <a:t>Sing and tell nursery rhymes.</a:t>
            </a:r>
          </a:p>
        </p:txBody>
      </p:sp>
      <p:sp>
        <p:nvSpPr>
          <p:cNvPr id="10" name="TextBox 10"/>
          <p:cNvSpPr txBox="1"/>
          <p:nvPr/>
        </p:nvSpPr>
        <p:spPr>
          <a:xfrm>
            <a:off x="4688054" y="9486519"/>
            <a:ext cx="2449945" cy="540266"/>
          </a:xfrm>
          <a:prstGeom prst="rect">
            <a:avLst/>
          </a:prstGeom>
        </p:spPr>
        <p:txBody>
          <a:bodyPr lIns="0" tIns="0" rIns="0" bIns="0" rtlCol="0" anchor="t">
            <a:spAutoFit/>
          </a:bodyPr>
          <a:lstStyle/>
          <a:p>
            <a:pPr marL="0" lvl="1" indent="0" algn="l">
              <a:lnSpc>
                <a:spcPts val="1430"/>
              </a:lnSpc>
              <a:spcBef>
                <a:spcPct val="0"/>
              </a:spcBef>
            </a:pPr>
            <a:r>
              <a:rPr lang="en-US" sz="1100" spc="275" dirty="0">
                <a:solidFill>
                  <a:srgbClr val="0F0E0C"/>
                </a:solidFill>
                <a:latin typeface="Cormorant Garamond Medium"/>
              </a:rPr>
              <a:t>Talk to your child at every opportunity – e.g., what you are doing that day.</a:t>
            </a:r>
          </a:p>
        </p:txBody>
      </p:sp>
      <p:sp>
        <p:nvSpPr>
          <p:cNvPr id="11" name="TextBox 11"/>
          <p:cNvSpPr txBox="1"/>
          <p:nvPr/>
        </p:nvSpPr>
        <p:spPr>
          <a:xfrm>
            <a:off x="4971430" y="8719241"/>
            <a:ext cx="2166569" cy="358696"/>
          </a:xfrm>
          <a:prstGeom prst="rect">
            <a:avLst/>
          </a:prstGeom>
        </p:spPr>
        <p:txBody>
          <a:bodyPr lIns="0" tIns="0" rIns="0" bIns="0" rtlCol="0" anchor="t">
            <a:spAutoFit/>
          </a:bodyPr>
          <a:lstStyle/>
          <a:p>
            <a:pPr marL="0" lvl="1" indent="0" algn="l">
              <a:lnSpc>
                <a:spcPts val="1430"/>
              </a:lnSpc>
              <a:spcBef>
                <a:spcPct val="0"/>
              </a:spcBef>
            </a:pPr>
            <a:r>
              <a:rPr lang="en-US" sz="1100" spc="275" dirty="0">
                <a:solidFill>
                  <a:srgbClr val="0F0E0C"/>
                </a:solidFill>
                <a:latin typeface="Cormorant Garamond Medium"/>
              </a:rPr>
              <a:t>Plant seeds or bulbs in a pot or garden patch. </a:t>
            </a:r>
          </a:p>
        </p:txBody>
      </p:sp>
      <p:sp>
        <p:nvSpPr>
          <p:cNvPr id="12" name="TextBox 12"/>
          <p:cNvSpPr txBox="1"/>
          <p:nvPr/>
        </p:nvSpPr>
        <p:spPr>
          <a:xfrm>
            <a:off x="673001" y="7853281"/>
            <a:ext cx="2066043" cy="177125"/>
          </a:xfrm>
          <a:prstGeom prst="rect">
            <a:avLst/>
          </a:prstGeom>
        </p:spPr>
        <p:txBody>
          <a:bodyPr lIns="0" tIns="0" rIns="0" bIns="0" rtlCol="0" anchor="t">
            <a:spAutoFit/>
          </a:bodyPr>
          <a:lstStyle/>
          <a:p>
            <a:pPr marL="0" lvl="1" indent="0" algn="l">
              <a:lnSpc>
                <a:spcPts val="1430"/>
              </a:lnSpc>
              <a:spcBef>
                <a:spcPct val="0"/>
              </a:spcBef>
            </a:pPr>
            <a:r>
              <a:rPr lang="en-US" sz="1100" spc="275">
                <a:solidFill>
                  <a:srgbClr val="0F0E0C"/>
                </a:solidFill>
                <a:latin typeface="Cormorant Garamond Medium"/>
              </a:rPr>
              <a:t>Cook / bake together. </a:t>
            </a:r>
          </a:p>
        </p:txBody>
      </p:sp>
      <p:sp>
        <p:nvSpPr>
          <p:cNvPr id="13" name="TextBox 13"/>
          <p:cNvSpPr txBox="1"/>
          <p:nvPr/>
        </p:nvSpPr>
        <p:spPr>
          <a:xfrm>
            <a:off x="394197" y="7133345"/>
            <a:ext cx="2427999" cy="540266"/>
          </a:xfrm>
          <a:prstGeom prst="rect">
            <a:avLst/>
          </a:prstGeom>
        </p:spPr>
        <p:txBody>
          <a:bodyPr lIns="0" tIns="0" rIns="0" bIns="0" rtlCol="0" anchor="t">
            <a:spAutoFit/>
          </a:bodyPr>
          <a:lstStyle/>
          <a:p>
            <a:pPr marL="0" lvl="1" indent="0" algn="l">
              <a:lnSpc>
                <a:spcPts val="1430"/>
              </a:lnSpc>
              <a:spcBef>
                <a:spcPct val="0"/>
              </a:spcBef>
            </a:pPr>
            <a:r>
              <a:rPr lang="en-US" sz="1100" spc="275" dirty="0">
                <a:solidFill>
                  <a:srgbClr val="0F0E0C"/>
                </a:solidFill>
                <a:latin typeface="Cormorant Garamond Medium"/>
              </a:rPr>
              <a:t>Make time for your child to run, jump, climb and PLAY OUTDOORS!</a:t>
            </a:r>
          </a:p>
        </p:txBody>
      </p:sp>
      <p:sp>
        <p:nvSpPr>
          <p:cNvPr id="14" name="TextBox 14"/>
          <p:cNvSpPr txBox="1"/>
          <p:nvPr/>
        </p:nvSpPr>
        <p:spPr>
          <a:xfrm>
            <a:off x="4596942" y="7224770"/>
            <a:ext cx="2719886" cy="721836"/>
          </a:xfrm>
          <a:prstGeom prst="rect">
            <a:avLst/>
          </a:prstGeom>
        </p:spPr>
        <p:txBody>
          <a:bodyPr wrap="square" lIns="0" tIns="0" rIns="0" bIns="0" rtlCol="0" anchor="t">
            <a:spAutoFit/>
          </a:bodyPr>
          <a:lstStyle/>
          <a:p>
            <a:pPr marL="0" lvl="1" indent="0" algn="l">
              <a:lnSpc>
                <a:spcPts val="1430"/>
              </a:lnSpc>
              <a:spcBef>
                <a:spcPct val="0"/>
              </a:spcBef>
            </a:pPr>
            <a:r>
              <a:rPr lang="en-US" sz="1100" spc="275" dirty="0">
                <a:solidFill>
                  <a:srgbClr val="0F0E0C"/>
                </a:solidFill>
                <a:latin typeface="Cormorant Garamond Medium"/>
              </a:rPr>
              <a:t>Play board games that involve moving a certain number of steps on and play with dice and dominoes.</a:t>
            </a:r>
          </a:p>
        </p:txBody>
      </p:sp>
      <p:sp>
        <p:nvSpPr>
          <p:cNvPr id="15" name="TextBox 15"/>
          <p:cNvSpPr txBox="1"/>
          <p:nvPr/>
        </p:nvSpPr>
        <p:spPr>
          <a:xfrm>
            <a:off x="3057225" y="7133345"/>
            <a:ext cx="1780288" cy="192375"/>
          </a:xfrm>
          <a:prstGeom prst="rect">
            <a:avLst/>
          </a:prstGeom>
        </p:spPr>
        <p:txBody>
          <a:bodyPr lIns="0" tIns="0" rIns="0" bIns="0" rtlCol="0" anchor="t">
            <a:spAutoFit/>
          </a:bodyPr>
          <a:lstStyle/>
          <a:p>
            <a:pPr marL="0" lvl="1" indent="0" algn="l">
              <a:lnSpc>
                <a:spcPts val="1560"/>
              </a:lnSpc>
              <a:spcBef>
                <a:spcPct val="0"/>
              </a:spcBef>
            </a:pPr>
            <a:r>
              <a:rPr lang="en-US" sz="1200" spc="300">
                <a:solidFill>
                  <a:srgbClr val="0F0E0C"/>
                </a:solidFill>
                <a:latin typeface="Cormorant Garamond Medium"/>
              </a:rPr>
              <a:t>Share a book. </a:t>
            </a:r>
          </a:p>
        </p:txBody>
      </p:sp>
      <p:sp>
        <p:nvSpPr>
          <p:cNvPr id="16" name="TextBox 16"/>
          <p:cNvSpPr txBox="1"/>
          <p:nvPr/>
        </p:nvSpPr>
        <p:spPr>
          <a:xfrm>
            <a:off x="409735" y="9577304"/>
            <a:ext cx="2412461" cy="358696"/>
          </a:xfrm>
          <a:prstGeom prst="rect">
            <a:avLst/>
          </a:prstGeom>
        </p:spPr>
        <p:txBody>
          <a:bodyPr lIns="0" tIns="0" rIns="0" bIns="0" rtlCol="0" anchor="t">
            <a:spAutoFit/>
          </a:bodyPr>
          <a:lstStyle/>
          <a:p>
            <a:pPr marL="0" lvl="1" indent="0" algn="l">
              <a:lnSpc>
                <a:spcPts val="1430"/>
              </a:lnSpc>
              <a:spcBef>
                <a:spcPct val="0"/>
              </a:spcBef>
            </a:pPr>
            <a:r>
              <a:rPr lang="en-US" sz="1100" spc="275">
                <a:solidFill>
                  <a:srgbClr val="0F0E0C"/>
                </a:solidFill>
                <a:latin typeface="Cormorant Garamond Medium"/>
              </a:rPr>
              <a:t>Play games that encourage sharing and taking turns. </a:t>
            </a:r>
          </a:p>
        </p:txBody>
      </p:sp>
      <p:sp>
        <p:nvSpPr>
          <p:cNvPr id="17" name="TextBox 17"/>
          <p:cNvSpPr txBox="1"/>
          <p:nvPr/>
        </p:nvSpPr>
        <p:spPr>
          <a:xfrm>
            <a:off x="251127" y="8292097"/>
            <a:ext cx="2261696" cy="1084977"/>
          </a:xfrm>
          <a:prstGeom prst="rect">
            <a:avLst/>
          </a:prstGeom>
        </p:spPr>
        <p:txBody>
          <a:bodyPr lIns="0" tIns="0" rIns="0" bIns="0" rtlCol="0" anchor="t">
            <a:spAutoFit/>
          </a:bodyPr>
          <a:lstStyle/>
          <a:p>
            <a:pPr marL="0" lvl="1" indent="0" algn="l">
              <a:lnSpc>
                <a:spcPts val="1430"/>
              </a:lnSpc>
              <a:spcBef>
                <a:spcPct val="0"/>
              </a:spcBef>
            </a:pPr>
            <a:r>
              <a:rPr lang="en-US" sz="1100" spc="275">
                <a:solidFill>
                  <a:srgbClr val="0F0E0C"/>
                </a:solidFill>
                <a:latin typeface="Cormorant Garamond Medium"/>
              </a:rPr>
              <a:t>Allow your child to see you reading for pleasure or writing for a purpose such as making shopping lists or writing birthday cards.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6"/>
        </a:solidFill>
        <a:effectLst/>
      </p:bgPr>
    </p:bg>
    <p:spTree>
      <p:nvGrpSpPr>
        <p:cNvPr id="1" name=""/>
        <p:cNvGrpSpPr/>
        <p:nvPr/>
      </p:nvGrpSpPr>
      <p:grpSpPr>
        <a:xfrm>
          <a:off x="0" y="0"/>
          <a:ext cx="0" cy="0"/>
          <a:chOff x="0" y="0"/>
          <a:chExt cx="0" cy="0"/>
        </a:xfrm>
      </p:grpSpPr>
      <p:grpSp>
        <p:nvGrpSpPr>
          <p:cNvPr id="2" name="Group 2"/>
          <p:cNvGrpSpPr/>
          <p:nvPr/>
        </p:nvGrpSpPr>
        <p:grpSpPr>
          <a:xfrm>
            <a:off x="684562" y="6406964"/>
            <a:ext cx="6048000" cy="3707632"/>
            <a:chOff x="0" y="0"/>
            <a:chExt cx="8064000" cy="4943509"/>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8064000" cy="4943509"/>
            </a:xfrm>
            <a:prstGeom prst="rect">
              <a:avLst/>
            </a:prstGeom>
          </p:spPr>
        </p:pic>
      </p:grpSp>
      <p:sp>
        <p:nvSpPr>
          <p:cNvPr id="4" name="TextBox 4"/>
          <p:cNvSpPr txBox="1"/>
          <p:nvPr/>
        </p:nvSpPr>
        <p:spPr>
          <a:xfrm>
            <a:off x="567235" y="2208321"/>
            <a:ext cx="2852694" cy="3270126"/>
          </a:xfrm>
          <a:prstGeom prst="rect">
            <a:avLst/>
          </a:prstGeom>
        </p:spPr>
        <p:txBody>
          <a:bodyPr lIns="0" tIns="0" rIns="0" bIns="0" rtlCol="0" anchor="t">
            <a:spAutoFit/>
          </a:bodyPr>
          <a:lstStyle/>
          <a:p>
            <a:pPr marL="0" lvl="1" indent="0">
              <a:lnSpc>
                <a:spcPts val="1679"/>
              </a:lnSpc>
            </a:pPr>
            <a:r>
              <a:rPr lang="en-US" sz="1200" dirty="0">
                <a:solidFill>
                  <a:srgbClr val="000000"/>
                </a:solidFill>
                <a:latin typeface="Tw Cen MT" panose="020B0602020104020603" pitchFamily="34" charset="77"/>
              </a:rPr>
              <a:t>We provide many opportunities for parents and carers to take an active part in their child’s education and find out how your child is getting on. These include:</a:t>
            </a:r>
          </a:p>
          <a:p>
            <a:pPr>
              <a:lnSpc>
                <a:spcPts val="1679"/>
              </a:lnSpc>
            </a:pPr>
            <a:endParaRPr lang="en-US" sz="1200" dirty="0">
              <a:solidFill>
                <a:srgbClr val="000000"/>
              </a:solidFill>
              <a:latin typeface="Tw Cen MT" panose="020B0602020104020603" pitchFamily="34" charset="77"/>
            </a:endParaRPr>
          </a:p>
          <a:p>
            <a:pPr marL="259080" lvl="1" indent="-129540">
              <a:lnSpc>
                <a:spcPts val="1679"/>
              </a:lnSpc>
              <a:buFont typeface="Arial"/>
              <a:buChar char="•"/>
            </a:pPr>
            <a:r>
              <a:rPr lang="en-US" sz="1200" u="none" dirty="0">
                <a:solidFill>
                  <a:srgbClr val="000000"/>
                </a:solidFill>
                <a:latin typeface="Tw Cen MT" panose="020B0602020104020603" pitchFamily="34" charset="77"/>
              </a:rPr>
              <a:t>Access to </a:t>
            </a:r>
            <a:r>
              <a:rPr lang="en-US" sz="1200" u="none" dirty="0" smtClean="0">
                <a:solidFill>
                  <a:srgbClr val="000000"/>
                </a:solidFill>
                <a:latin typeface="Tw Cen MT" panose="020B0602020104020603" pitchFamily="34" charset="77"/>
              </a:rPr>
              <a:t>Tapestry. This </a:t>
            </a:r>
            <a:r>
              <a:rPr lang="en-US" sz="1200" u="none" dirty="0">
                <a:solidFill>
                  <a:srgbClr val="000000"/>
                </a:solidFill>
                <a:latin typeface="Tw Cen MT" panose="020B0602020104020603" pitchFamily="34" charset="77"/>
              </a:rPr>
              <a:t>provides parents/carers with real time access to observations teachers have taken in class. </a:t>
            </a:r>
          </a:p>
          <a:p>
            <a:pPr marL="300989" lvl="1" indent="-171450">
              <a:lnSpc>
                <a:spcPts val="1679"/>
              </a:lnSpc>
              <a:buFont typeface="Arial" panose="020B0604020202020204" pitchFamily="34" charset="0"/>
              <a:buChar char="•"/>
            </a:pPr>
            <a:endParaRPr lang="en-US" sz="1199" u="none" dirty="0" smtClean="0">
              <a:solidFill>
                <a:srgbClr val="000000"/>
              </a:solidFill>
              <a:latin typeface="Tw Cen MT" panose="020B0602020104020603" pitchFamily="34" charset="77"/>
            </a:endParaRPr>
          </a:p>
          <a:p>
            <a:pPr marL="300989" lvl="1" indent="-171450">
              <a:lnSpc>
                <a:spcPts val="1679"/>
              </a:lnSpc>
              <a:buFont typeface="Arial" panose="020B0604020202020204" pitchFamily="34" charset="0"/>
              <a:buChar char="•"/>
            </a:pPr>
            <a:r>
              <a:rPr lang="en-US" sz="1199" u="none" dirty="0" smtClean="0">
                <a:solidFill>
                  <a:srgbClr val="000000"/>
                </a:solidFill>
                <a:latin typeface="Tw Cen MT" panose="020B0602020104020603" pitchFamily="34" charset="77"/>
              </a:rPr>
              <a:t>Parent </a:t>
            </a:r>
            <a:r>
              <a:rPr lang="en-US" sz="1199" dirty="0" smtClean="0">
                <a:solidFill>
                  <a:srgbClr val="000000"/>
                </a:solidFill>
                <a:latin typeface="Tw Cen MT" panose="020B0602020104020603" pitchFamily="34" charset="77"/>
              </a:rPr>
              <a:t>meetings</a:t>
            </a:r>
            <a:r>
              <a:rPr lang="en-US" sz="1199" u="none" dirty="0" smtClean="0">
                <a:solidFill>
                  <a:srgbClr val="000000"/>
                </a:solidFill>
                <a:latin typeface="Tw Cen MT" panose="020B0602020104020603" pitchFamily="34" charset="77"/>
              </a:rPr>
              <a:t> </a:t>
            </a:r>
            <a:r>
              <a:rPr lang="en-US" sz="1199" u="none" dirty="0">
                <a:solidFill>
                  <a:srgbClr val="000000"/>
                </a:solidFill>
                <a:latin typeface="Tw Cen MT" panose="020B0602020104020603" pitchFamily="34" charset="77"/>
              </a:rPr>
              <a:t>- in the Autumn and Spring term, you will be invited to discuss your child’s progress. A summary of their development will be discussed with you and how you can support their learning at home. </a:t>
            </a:r>
            <a:endParaRPr lang="en-US" sz="1199" u="none" dirty="0">
              <a:solidFill>
                <a:srgbClr val="000000"/>
              </a:solidFill>
              <a:latin typeface="Cormorant Garamond Medium"/>
            </a:endParaRPr>
          </a:p>
        </p:txBody>
      </p:sp>
      <p:sp>
        <p:nvSpPr>
          <p:cNvPr id="5" name="TextBox 5"/>
          <p:cNvSpPr txBox="1"/>
          <p:nvPr/>
        </p:nvSpPr>
        <p:spPr>
          <a:xfrm>
            <a:off x="3397250" y="1945588"/>
            <a:ext cx="2996637" cy="5014193"/>
          </a:xfrm>
          <a:prstGeom prst="rect">
            <a:avLst/>
          </a:prstGeom>
        </p:spPr>
        <p:txBody>
          <a:bodyPr wrap="square" lIns="0" tIns="0" rIns="0" bIns="0" rtlCol="0" anchor="t">
            <a:spAutoFit/>
          </a:bodyPr>
          <a:lstStyle/>
          <a:p>
            <a:pPr marL="259078" lvl="1" indent="-129539">
              <a:lnSpc>
                <a:spcPts val="1679"/>
              </a:lnSpc>
              <a:buFont typeface="Arial"/>
              <a:buChar char="•"/>
            </a:pPr>
            <a:endParaRPr lang="en-US" sz="1199" dirty="0" smtClean="0">
              <a:solidFill>
                <a:srgbClr val="000000"/>
              </a:solidFill>
              <a:latin typeface="Tw Cen MT" panose="020B0602020104020603" pitchFamily="34" charset="77"/>
            </a:endParaRPr>
          </a:p>
          <a:p>
            <a:pPr marL="259078" lvl="1" indent="-129539">
              <a:lnSpc>
                <a:spcPts val="1679"/>
              </a:lnSpc>
              <a:buFont typeface="Arial"/>
              <a:buChar char="•"/>
            </a:pPr>
            <a:r>
              <a:rPr lang="en-US" sz="1199" dirty="0">
                <a:solidFill>
                  <a:srgbClr val="000000"/>
                </a:solidFill>
                <a:latin typeface="Tw Cen MT" panose="020B0602020104020603" pitchFamily="34" charset="77"/>
              </a:rPr>
              <a:t>Throughout the </a:t>
            </a:r>
            <a:r>
              <a:rPr lang="en-US" sz="1199" dirty="0" smtClean="0">
                <a:solidFill>
                  <a:srgbClr val="000000"/>
                </a:solidFill>
                <a:latin typeface="Tw Cen MT" panose="020B0602020104020603" pitchFamily="34" charset="77"/>
              </a:rPr>
              <a:t>year we have </a:t>
            </a:r>
            <a:r>
              <a:rPr lang="en-US" sz="1199" dirty="0">
                <a:solidFill>
                  <a:srgbClr val="000000"/>
                </a:solidFill>
                <a:latin typeface="Tw Cen MT" panose="020B0602020104020603" pitchFamily="34" charset="77"/>
              </a:rPr>
              <a:t>different opportunities to see your child's classroom environment and work they would like to share. We also have half termly ‘Book and a Biscuit’ sessions where you can share a book with your child in the classroom</a:t>
            </a:r>
          </a:p>
          <a:p>
            <a:pPr marL="259078" lvl="1" indent="-129539">
              <a:lnSpc>
                <a:spcPts val="1679"/>
              </a:lnSpc>
              <a:buFont typeface="Arial"/>
              <a:buChar char="•"/>
            </a:pPr>
            <a:endParaRPr lang="en-US" sz="1199" dirty="0">
              <a:solidFill>
                <a:srgbClr val="000000"/>
              </a:solidFill>
              <a:latin typeface="Tw Cen MT" panose="020B0602020104020603" pitchFamily="34" charset="77"/>
            </a:endParaRPr>
          </a:p>
          <a:p>
            <a:pPr marL="300989" lvl="1" indent="-171450">
              <a:lnSpc>
                <a:spcPts val="1679"/>
              </a:lnSpc>
              <a:buFont typeface="Arial" panose="020B0604020202020204" pitchFamily="34" charset="0"/>
              <a:buChar char="•"/>
            </a:pPr>
            <a:r>
              <a:rPr lang="en-US" sz="1199" dirty="0" smtClean="0">
                <a:solidFill>
                  <a:srgbClr val="000000"/>
                </a:solidFill>
                <a:latin typeface="Tw Cen MT" panose="020B0602020104020603" pitchFamily="34" charset="77"/>
              </a:rPr>
              <a:t>When </a:t>
            </a:r>
            <a:r>
              <a:rPr lang="en-US" sz="1199" dirty="0">
                <a:solidFill>
                  <a:srgbClr val="000000"/>
                </a:solidFill>
                <a:latin typeface="Tw Cen MT" panose="020B0602020104020603" pitchFamily="34" charset="77"/>
              </a:rPr>
              <a:t>your child is 5 (At the end of the EYFS) – in the summer term of the reception year in school, teachers complete an assessment which is known as the EYFS Profile. This assessment is carried out by the reception teacher and is based on what they, and other staff caring for your child, have observed over a period of time.  A written report will come home towards the end of the Summer term and opportunities are given for you to come in and discuss this with the class teacher. </a:t>
            </a:r>
          </a:p>
          <a:p>
            <a:pPr>
              <a:lnSpc>
                <a:spcPts val="1679"/>
              </a:lnSpc>
            </a:pPr>
            <a:endParaRPr lang="en-US" sz="1199" dirty="0">
              <a:solidFill>
                <a:srgbClr val="000000"/>
              </a:solidFill>
              <a:latin typeface="Tw Cen MT" panose="020B0602020104020603" pitchFamily="34" charset="77"/>
            </a:endParaRPr>
          </a:p>
          <a:p>
            <a:pPr>
              <a:lnSpc>
                <a:spcPts val="1679"/>
              </a:lnSpc>
            </a:pPr>
            <a:endParaRPr lang="en-US" sz="1199" dirty="0">
              <a:solidFill>
                <a:srgbClr val="000000"/>
              </a:solidFill>
              <a:latin typeface="Cormorant Garamond Medium"/>
            </a:endParaRPr>
          </a:p>
          <a:p>
            <a:pPr marL="0" lvl="1" indent="0">
              <a:lnSpc>
                <a:spcPts val="1679"/>
              </a:lnSpc>
            </a:pPr>
            <a:endParaRPr lang="en-US" sz="1199" dirty="0">
              <a:solidFill>
                <a:srgbClr val="000000"/>
              </a:solidFill>
              <a:latin typeface="Cormorant Garamond Medium"/>
            </a:endParaRPr>
          </a:p>
        </p:txBody>
      </p:sp>
      <p:sp>
        <p:nvSpPr>
          <p:cNvPr id="6" name="TextBox 6"/>
          <p:cNvSpPr txBox="1"/>
          <p:nvPr/>
        </p:nvSpPr>
        <p:spPr>
          <a:xfrm>
            <a:off x="613123" y="819020"/>
            <a:ext cx="6119438" cy="844471"/>
          </a:xfrm>
          <a:prstGeom prst="rect">
            <a:avLst/>
          </a:prstGeom>
        </p:spPr>
        <p:txBody>
          <a:bodyPr lIns="0" tIns="0" rIns="0" bIns="0" rtlCol="0" anchor="t">
            <a:spAutoFit/>
          </a:bodyPr>
          <a:lstStyle/>
          <a:p>
            <a:pPr marL="0" lvl="1" indent="0">
              <a:lnSpc>
                <a:spcPts val="3380"/>
              </a:lnSpc>
              <a:spcBef>
                <a:spcPct val="0"/>
              </a:spcBef>
            </a:pPr>
            <a:r>
              <a:rPr lang="en-US" sz="2600" spc="650" dirty="0">
                <a:solidFill>
                  <a:srgbClr val="0F0E0C"/>
                </a:solidFill>
                <a:latin typeface="Tw Cen MT" panose="020B0602020104020603" pitchFamily="34" charset="77"/>
              </a:rPr>
              <a:t>HOW CAN I FIND OUT HOW MY CHILD IS GETTING ON?</a:t>
            </a:r>
          </a:p>
        </p:txBody>
      </p:sp>
      <p:sp>
        <p:nvSpPr>
          <p:cNvPr id="7" name="Freeform 7"/>
          <p:cNvSpPr/>
          <p:nvPr/>
        </p:nvSpPr>
        <p:spPr>
          <a:xfrm rot="1407969">
            <a:off x="-1447580" y="8077080"/>
            <a:ext cx="3193235" cy="4650931"/>
          </a:xfrm>
          <a:custGeom>
            <a:avLst/>
            <a:gdLst/>
            <a:ahLst/>
            <a:cxnLst/>
            <a:rect l="l" t="t" r="r" b="b"/>
            <a:pathLst>
              <a:path w="3010953" h="4496756">
                <a:moveTo>
                  <a:pt x="0" y="0"/>
                </a:moveTo>
                <a:lnTo>
                  <a:pt x="3010952" y="0"/>
                </a:lnTo>
                <a:lnTo>
                  <a:pt x="3010952" y="4496756"/>
                </a:lnTo>
                <a:lnTo>
                  <a:pt x="0" y="4496756"/>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sp>
      <p:sp>
        <p:nvSpPr>
          <p:cNvPr id="8" name="AutoShape 8"/>
          <p:cNvSpPr/>
          <p:nvPr/>
        </p:nvSpPr>
        <p:spPr>
          <a:xfrm>
            <a:off x="588631" y="536922"/>
            <a:ext cx="6048000" cy="0"/>
          </a:xfrm>
          <a:prstGeom prst="line">
            <a:avLst/>
          </a:prstGeom>
          <a:ln w="9525" cap="rnd">
            <a:solidFill>
              <a:srgbClr val="000000"/>
            </a:solidFill>
            <a:prstDash val="solid"/>
            <a:headEnd type="none" w="sm" len="sm"/>
            <a:tailEnd type="none" w="sm" len="sm"/>
          </a:ln>
        </p:spPr>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7950" y="0"/>
            <a:ext cx="7661275" cy="10696575"/>
          </a:xfrm>
          <a:custGeom>
            <a:avLst/>
            <a:gdLst/>
            <a:ahLst/>
            <a:cxnLst/>
            <a:rect l="l" t="t" r="r" b="b"/>
            <a:pathLst>
              <a:path w="7553325" h="10696575">
                <a:moveTo>
                  <a:pt x="0" y="0"/>
                </a:moveTo>
                <a:lnTo>
                  <a:pt x="7553325" y="0"/>
                </a:lnTo>
                <a:lnTo>
                  <a:pt x="7553325" y="10696575"/>
                </a:lnTo>
                <a:lnTo>
                  <a:pt x="0" y="106965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en-US" dirty="0"/>
          </a:p>
        </p:txBody>
      </p:sp>
      <p:sp>
        <p:nvSpPr>
          <p:cNvPr id="3" name="AutoShape 3"/>
          <p:cNvSpPr/>
          <p:nvPr/>
        </p:nvSpPr>
        <p:spPr>
          <a:xfrm>
            <a:off x="756000" y="5757684"/>
            <a:ext cx="6048000" cy="4178316"/>
          </a:xfrm>
          <a:prstGeom prst="rect">
            <a:avLst/>
          </a:prstGeom>
          <a:solidFill>
            <a:srgbClr val="FFFBF5">
              <a:alpha val="84706"/>
            </a:srgbClr>
          </a:solidFill>
        </p:spPr>
      </p:sp>
      <p:sp>
        <p:nvSpPr>
          <p:cNvPr id="4" name="TextBox 4"/>
          <p:cNvSpPr txBox="1"/>
          <p:nvPr/>
        </p:nvSpPr>
        <p:spPr>
          <a:xfrm>
            <a:off x="1258750" y="7693684"/>
            <a:ext cx="5042499" cy="512961"/>
          </a:xfrm>
          <a:prstGeom prst="rect">
            <a:avLst/>
          </a:prstGeom>
        </p:spPr>
        <p:txBody>
          <a:bodyPr lIns="0" tIns="0" rIns="0" bIns="0" rtlCol="0" anchor="t">
            <a:spAutoFit/>
          </a:bodyPr>
          <a:lstStyle/>
          <a:p>
            <a:pPr marL="0" lvl="1" indent="0" algn="ctr">
              <a:lnSpc>
                <a:spcPts val="1959"/>
              </a:lnSpc>
              <a:spcBef>
                <a:spcPct val="0"/>
              </a:spcBef>
            </a:pPr>
            <a:r>
              <a:rPr lang="en-US" sz="1399" dirty="0" smtClean="0">
                <a:solidFill>
                  <a:srgbClr val="000000"/>
                </a:solidFill>
                <a:latin typeface="Cormorant Garamond Medium"/>
              </a:rPr>
              <a:t>Please look at our website for more detailed information about the EYFS curriculum.</a:t>
            </a:r>
            <a:endParaRPr lang="en-US" sz="1399" dirty="0">
              <a:solidFill>
                <a:srgbClr val="000000"/>
              </a:solidFill>
              <a:latin typeface="Cormorant Garamond Medium"/>
            </a:endParaRPr>
          </a:p>
        </p:txBody>
      </p:sp>
      <p:sp>
        <p:nvSpPr>
          <p:cNvPr id="6" name="TextBox 6"/>
          <p:cNvSpPr txBox="1"/>
          <p:nvPr/>
        </p:nvSpPr>
        <p:spPr>
          <a:xfrm>
            <a:off x="946252" y="5901832"/>
            <a:ext cx="5667496" cy="1308050"/>
          </a:xfrm>
          <a:prstGeom prst="rect">
            <a:avLst/>
          </a:prstGeom>
        </p:spPr>
        <p:txBody>
          <a:bodyPr lIns="0" tIns="0" rIns="0" bIns="0" rtlCol="0" anchor="t">
            <a:spAutoFit/>
          </a:bodyPr>
          <a:lstStyle/>
          <a:p>
            <a:pPr algn="ctr">
              <a:lnSpc>
                <a:spcPts val="3380"/>
              </a:lnSpc>
              <a:spcBef>
                <a:spcPct val="0"/>
              </a:spcBef>
            </a:pPr>
            <a:r>
              <a:rPr lang="en-US" sz="2600" u="none" spc="650" dirty="0">
                <a:solidFill>
                  <a:srgbClr val="000000"/>
                </a:solidFill>
                <a:latin typeface="Cormorant Garamond Light"/>
              </a:rPr>
              <a:t>THANK YOU FOR CHOOSING </a:t>
            </a:r>
          </a:p>
          <a:p>
            <a:pPr marL="0" lvl="1" indent="0" algn="ctr">
              <a:lnSpc>
                <a:spcPts val="3380"/>
              </a:lnSpc>
              <a:spcBef>
                <a:spcPct val="0"/>
              </a:spcBef>
            </a:pPr>
            <a:r>
              <a:rPr lang="en-US" sz="2800" dirty="0">
                <a:solidFill>
                  <a:srgbClr val="000000"/>
                </a:solidFill>
                <a:latin typeface="Tw Cen MT" panose="020B0602020104020603" pitchFamily="34" charset="77"/>
              </a:rPr>
              <a:t>Newbold Verdon Primary School</a:t>
            </a:r>
            <a:r>
              <a:rPr lang="en-US" sz="2600" u="none" spc="650" dirty="0" smtClean="0">
                <a:solidFill>
                  <a:srgbClr val="000000"/>
                </a:solidFill>
                <a:latin typeface="Cormorant Garamond Light"/>
              </a:rPr>
              <a:t> </a:t>
            </a:r>
            <a:endParaRPr lang="en-US" sz="2600" u="none" spc="650" dirty="0">
              <a:solidFill>
                <a:srgbClr val="000000"/>
              </a:solidFill>
              <a:latin typeface="Cormorant Garamond Light"/>
            </a:endParaRPr>
          </a:p>
        </p:txBody>
      </p:sp>
      <p:sp>
        <p:nvSpPr>
          <p:cNvPr id="5" name="Freeform 5"/>
          <p:cNvSpPr/>
          <p:nvPr/>
        </p:nvSpPr>
        <p:spPr>
          <a:xfrm rot="-5400000">
            <a:off x="5224442" y="7760070"/>
            <a:ext cx="3159116" cy="4798657"/>
          </a:xfrm>
          <a:custGeom>
            <a:avLst/>
            <a:gdLst/>
            <a:ahLst/>
            <a:cxnLst/>
            <a:rect l="l" t="t" r="r" b="b"/>
            <a:pathLst>
              <a:path w="3159116" h="4798657">
                <a:moveTo>
                  <a:pt x="0" y="0"/>
                </a:moveTo>
                <a:lnTo>
                  <a:pt x="3159116" y="0"/>
                </a:lnTo>
                <a:lnTo>
                  <a:pt x="3159116" y="4798657"/>
                </a:lnTo>
                <a:lnTo>
                  <a:pt x="0" y="4798657"/>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9174</TotalTime>
  <Words>1058</Words>
  <Application>Microsoft Office PowerPoint</Application>
  <PresentationFormat>Custom</PresentationFormat>
  <Paragraphs>80</Paragraphs>
  <Slides>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Cormorant Garamond Bold</vt:lpstr>
      <vt:lpstr>Tw Cen MT</vt:lpstr>
      <vt:lpstr>Cormorant Garamond Bold Bold</vt:lpstr>
      <vt:lpstr>Calibri</vt:lpstr>
      <vt:lpstr>Cormorant Garamond Light Bold</vt:lpstr>
      <vt:lpstr>Cormorant Garamond Light</vt:lpstr>
      <vt:lpstr>Cormorant Garamond Medium</vt:lpstr>
      <vt:lpstr>Angsana New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Parents Guide to EYFS at ...</dc:title>
  <dc:creator>Mrs Dewis</dc:creator>
  <cp:lastModifiedBy>Mrs Dewis</cp:lastModifiedBy>
  <cp:revision>16</cp:revision>
  <dcterms:created xsi:type="dcterms:W3CDTF">2006-08-16T00:00:00Z</dcterms:created>
  <dcterms:modified xsi:type="dcterms:W3CDTF">2023-10-29T14:09:38Z</dcterms:modified>
  <dc:identifier>DAFxUJHjiHU</dc:identifier>
</cp:coreProperties>
</file>