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1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0" d="100"/>
          <a:sy n="70" d="100"/>
        </p:scale>
        <p:origin x="738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4BDA9-7BB5-4482-8B91-78623FB788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F8E273-717F-408D-A94F-AFC32FD7DC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2B997E-E835-4FFF-9E30-E781F0651D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E31A3-756F-44BC-A7F7-6555ADBE6DFD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C96505-07E4-423F-8210-8B2256209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349D33-502C-42D3-B19E-7F4F829F1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0B1E5-EA69-41B0-8401-EFA82A335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218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5CC264-F71F-45BA-8F2F-EBF201C55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DAD091-7738-4B73-AEAF-3413CE60CE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4859CE-A545-453B-B5DD-0578AAAD7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E31A3-756F-44BC-A7F7-6555ADBE6DFD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FD22D6-4731-4B5B-9BBA-E81F88195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AFA523-D829-437A-AC4B-DB9FE2B4F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0B1E5-EA69-41B0-8401-EFA82A335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8426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7AFEFF-56F5-4DDF-971A-5E84FD9221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18DEE0-3E58-4DAB-A8C9-4767103350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F2F73D-FB00-42FB-B65C-0FC5C2598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E31A3-756F-44BC-A7F7-6555ADBE6DFD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E259C1-3798-4223-8C08-4505A8C88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72F4BC-21C7-458D-8A1F-62378DAC3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0B1E5-EA69-41B0-8401-EFA82A335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369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20CBD-2322-473F-97F4-05D23A701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5D0F25-604D-435A-B86D-2E76C63D5D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836B17-62EC-4DAC-8053-9D84CE480E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158718-5021-4090-825E-9912E7A0F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E31A3-756F-44BC-A7F7-6555ADBE6DFD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6BB75A-C083-44D1-BF77-4DF47072D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FD6BBE-1EBF-4CAA-9C79-48ED3D380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0B1E5-EA69-41B0-8401-EFA82A335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031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DBAC2F-8FB4-49A4-AF98-EAE1BAAD5A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FD7315-4C07-4FD7-8DAE-BAC35BC7E3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F058E3-8260-401B-AC2A-A04F0FB6E2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C00827-4FEC-49B8-A28A-027E980A69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06D3D9-EB30-46E6-8B9A-86CD06166F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CEFA01-B2D7-40CC-9013-71D59BE34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E31A3-756F-44BC-A7F7-6555ADBE6DFD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07689A-F355-4742-A811-08BFB9274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9AFED62-F19A-4928-90CD-B30E687BA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0B1E5-EA69-41B0-8401-EFA82A335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431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77AA9D-7838-4369-9AF4-ECC7A8D19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BAA8E37-12BD-4124-9409-5D25DD858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E31A3-756F-44BC-A7F7-6555ADBE6DFD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BF1BA5-E260-4C8B-A832-BD92F96692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BD9303-20DB-46CB-80F8-18A9FAF80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0B1E5-EA69-41B0-8401-EFA82A335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558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24BAAA-8631-4DDB-A974-1B1EAE4BBD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E31A3-756F-44BC-A7F7-6555ADBE6DFD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1B99197-A0DD-4E76-A01E-3BDF7C0C9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369B87-0A68-48E4-A023-71E11B503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0B1E5-EA69-41B0-8401-EFA82A335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821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04E7E-BF42-409F-B812-F2A782CFD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093E7C-93C7-49FC-B4B6-898357218B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70CF94-135E-4FC8-9F09-CCAA44D277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102753-8CE1-43DA-AE2C-EB5D5C962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E31A3-756F-44BC-A7F7-6555ADBE6DFD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A3DB83-729C-4329-AE5A-0398233CCD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D6F156-8BCA-4D18-B463-2E1CA205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0B1E5-EA69-41B0-8401-EFA82A335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516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B07AB1-8A89-4B93-8B83-2E9FCAB86B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46D297-62FF-475E-A0D8-439AA50CD4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935698-2029-49C2-BB22-85046FD96A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B2FBCC-06AE-4369-9AFA-D075AA0B6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E31A3-756F-44BC-A7F7-6555ADBE6DFD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DA2141-EA8B-4CDD-8A7B-6992500BC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0AEB08-F7E6-4F10-B93F-A96776DC1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0B1E5-EA69-41B0-8401-EFA82A335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728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2EA24F-0EB2-493D-9BC2-35325705C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814680-5CF3-4BF8-8812-A25B2E87D8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48ED00-3B49-4F7C-94BD-6DD49485E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E31A3-756F-44BC-A7F7-6555ADBE6DFD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26D859-85F8-499C-A370-A2F803D8C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3B1D7C-703F-47E4-8E91-E8FF18B1E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0B1E5-EA69-41B0-8401-EFA82A335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3205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EBBB35C-7CF0-4822-9B6D-C36DBEA123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450588-6A2E-47B1-83AA-075190B93A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0FFF13-8D55-490B-AF69-20153077F2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E31A3-756F-44BC-A7F7-6555ADBE6DFD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B62E47-EA29-411D-B4B1-C876EA4B5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F24CCD-CF02-4003-B9B1-B1BBDFE64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0B1E5-EA69-41B0-8401-EFA82A335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653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FDF1E7-FE58-4196-B636-A02556090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CD8C65-851A-44EC-8E02-BA4D6E57B9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E1-D9B8-4BAB-A6E3-A38335C73B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2E31A3-756F-44BC-A7F7-6555ADBE6DFD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0E18E3-BA0D-4F7B-B9A5-4DC60DB354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19B4EF-3618-427A-AB65-7F91C3C145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D0B1E5-EA69-41B0-8401-EFA82A335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787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jpg"/><Relationship Id="rId3" Type="http://schemas.openxmlformats.org/officeDocument/2006/relationships/image" Target="../media/image2.png"/><Relationship Id="rId21" Type="http://schemas.openxmlformats.org/officeDocument/2006/relationships/image" Target="../media/image20.jp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jpg"/><Relationship Id="rId2" Type="http://schemas.openxmlformats.org/officeDocument/2006/relationships/image" Target="../media/image1.png"/><Relationship Id="rId16" Type="http://schemas.openxmlformats.org/officeDocument/2006/relationships/image" Target="../media/image15.jp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jpg"/><Relationship Id="rId10" Type="http://schemas.openxmlformats.org/officeDocument/2006/relationships/image" Target="../media/image9.png"/><Relationship Id="rId19" Type="http://schemas.openxmlformats.org/officeDocument/2006/relationships/image" Target="../media/image18.jp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Rounded Rectangle 62">
            <a:extLst>
              <a:ext uri="{FF2B5EF4-FFF2-40B4-BE49-F238E27FC236}">
                <a16:creationId xmlns:a16="http://schemas.microsoft.com/office/drawing/2014/main" id="{42E63D2E-EB77-D61F-7275-8D0B57F5A65A}"/>
              </a:ext>
            </a:extLst>
          </p:cNvPr>
          <p:cNvSpPr/>
          <p:nvPr/>
        </p:nvSpPr>
        <p:spPr>
          <a:xfrm>
            <a:off x="7267046" y="3706637"/>
            <a:ext cx="3652367" cy="2733372"/>
          </a:xfrm>
          <a:prstGeom prst="roundRect">
            <a:avLst>
              <a:gd name="adj" fmla="val 4871"/>
            </a:avLst>
          </a:prstGeom>
          <a:noFill/>
          <a:ln w="19050">
            <a:solidFill>
              <a:srgbClr val="0091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Graphical user interface&#10;&#10;Description automatically generated">
            <a:extLst>
              <a:ext uri="{FF2B5EF4-FFF2-40B4-BE49-F238E27FC236}">
                <a16:creationId xmlns:a16="http://schemas.microsoft.com/office/drawing/2014/main" id="{57C24188-9CBA-91C6-5CAF-CA9BBB7B67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9220" y="1626007"/>
            <a:ext cx="2716362" cy="4829088"/>
          </a:xfrm>
          <a:prstGeom prst="rect">
            <a:avLst/>
          </a:prstGeom>
        </p:spPr>
      </p:pic>
      <p:sp>
        <p:nvSpPr>
          <p:cNvPr id="81" name="Rectangle 80">
            <a:extLst>
              <a:ext uri="{FF2B5EF4-FFF2-40B4-BE49-F238E27FC236}">
                <a16:creationId xmlns:a16="http://schemas.microsoft.com/office/drawing/2014/main" id="{712109D1-E34B-0B4F-01F3-FFC57CEAA772}"/>
              </a:ext>
            </a:extLst>
          </p:cNvPr>
          <p:cNvSpPr/>
          <p:nvPr/>
        </p:nvSpPr>
        <p:spPr>
          <a:xfrm>
            <a:off x="1145575" y="6541961"/>
            <a:ext cx="9910205" cy="328446"/>
          </a:xfrm>
          <a:prstGeom prst="rect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E206F1-C7D8-04FD-1B57-08AA67D7DE18}"/>
              </a:ext>
            </a:extLst>
          </p:cNvPr>
          <p:cNvSpPr txBox="1"/>
          <p:nvPr/>
        </p:nvSpPr>
        <p:spPr>
          <a:xfrm>
            <a:off x="8088735" y="6591677"/>
            <a:ext cx="294259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Developing Experts Copyright 2022 All Rights Reserved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D4DAB90-E1BD-2877-B009-4519CDD9CA34}"/>
              </a:ext>
            </a:extLst>
          </p:cNvPr>
          <p:cNvSpPr/>
          <p:nvPr/>
        </p:nvSpPr>
        <p:spPr>
          <a:xfrm>
            <a:off x="1325625" y="1365421"/>
            <a:ext cx="2639201" cy="215295"/>
          </a:xfrm>
          <a:prstGeom prst="roundRect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Arial Rounded MT Bold" panose="020F0704030504030204" pitchFamily="34" charset="77"/>
              </a:rPr>
              <a:t>Lesson Sequence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EDDB630-4472-6BAD-219F-9430E766FAA4}"/>
              </a:ext>
            </a:extLst>
          </p:cNvPr>
          <p:cNvSpPr txBox="1"/>
          <p:nvPr/>
        </p:nvSpPr>
        <p:spPr>
          <a:xfrm>
            <a:off x="6132880" y="179210"/>
            <a:ext cx="32629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Careers connected to the human body: </a:t>
            </a:r>
          </a:p>
          <a:p>
            <a:r>
              <a:rPr lang="en-GB" sz="1200" b="1" dirty="0">
                <a:solidFill>
                  <a:schemeClr val="bg1"/>
                </a:solidFill>
              </a:rPr>
              <a:t>doctor, nurse, massage therapist, personal trainer, theatre technician  </a:t>
            </a:r>
            <a:endParaRPr lang="en-GB" sz="1200" b="1" dirty="0">
              <a:solidFill>
                <a:schemeClr val="bg1"/>
              </a:solidFill>
              <a:latin typeface="Arial Rounded MT Bold" panose="020F0704030504030204" pitchFamily="34" charset="77"/>
            </a:endParaRPr>
          </a:p>
        </p:txBody>
      </p:sp>
      <p:pic>
        <p:nvPicPr>
          <p:cNvPr id="4" name="Picture 3" descr="A picture containing person, indoor, underpants&#10;&#10;Description automatically generated">
            <a:extLst>
              <a:ext uri="{FF2B5EF4-FFF2-40B4-BE49-F238E27FC236}">
                <a16:creationId xmlns:a16="http://schemas.microsoft.com/office/drawing/2014/main" id="{F64F1133-4241-E4FB-A6FC-D23090E9E1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02253" y="150580"/>
            <a:ext cx="1398042" cy="753631"/>
          </a:xfrm>
          <a:prstGeom prst="rect">
            <a:avLst/>
          </a:prstGeom>
        </p:spPr>
      </p:pic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B795C51C-6D43-EF45-2BED-5E46DBF2D526}"/>
              </a:ext>
            </a:extLst>
          </p:cNvPr>
          <p:cNvSpPr/>
          <p:nvPr/>
        </p:nvSpPr>
        <p:spPr>
          <a:xfrm>
            <a:off x="7598799" y="1189191"/>
            <a:ext cx="3301497" cy="2393437"/>
          </a:xfrm>
          <a:prstGeom prst="roundRect">
            <a:avLst>
              <a:gd name="adj" fmla="val 4871"/>
            </a:avLst>
          </a:prstGeom>
          <a:noFill/>
          <a:ln w="19050">
            <a:solidFill>
              <a:srgbClr val="0091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latin typeface="Arial Rounded MT Bold" panose="020F0704030504030204" pitchFamily="34" charset="77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C4B45C1-DDCE-0E36-1C23-0EC5F3DF2AFC}"/>
              </a:ext>
            </a:extLst>
          </p:cNvPr>
          <p:cNvSpPr/>
          <p:nvPr/>
        </p:nvSpPr>
        <p:spPr>
          <a:xfrm>
            <a:off x="1138796" y="0"/>
            <a:ext cx="9910205" cy="1041722"/>
          </a:xfrm>
          <a:prstGeom prst="rect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ounded Rectangle 78">
            <a:extLst>
              <a:ext uri="{FF2B5EF4-FFF2-40B4-BE49-F238E27FC236}">
                <a16:creationId xmlns:a16="http://schemas.microsoft.com/office/drawing/2014/main" id="{15319946-8C17-16B2-29C1-80F91DE13D58}"/>
              </a:ext>
            </a:extLst>
          </p:cNvPr>
          <p:cNvSpPr/>
          <p:nvPr/>
        </p:nvSpPr>
        <p:spPr>
          <a:xfrm>
            <a:off x="2115629" y="157126"/>
            <a:ext cx="8769800" cy="734588"/>
          </a:xfrm>
          <a:prstGeom prst="roundRect">
            <a:avLst>
              <a:gd name="adj" fmla="val 11185"/>
            </a:avLst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80733167-F8C5-D3C8-8F04-346BA00A9A4C}"/>
              </a:ext>
            </a:extLst>
          </p:cNvPr>
          <p:cNvSpPr txBox="1"/>
          <p:nvPr/>
        </p:nvSpPr>
        <p:spPr>
          <a:xfrm>
            <a:off x="2176946" y="182421"/>
            <a:ext cx="38494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Knowledge Organiser: </a:t>
            </a:r>
            <a:r>
              <a:rPr lang="en-GB" sz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Living things and their habitats</a:t>
            </a:r>
          </a:p>
          <a:p>
            <a:endParaRPr lang="en-US" sz="1200" dirty="0">
              <a:solidFill>
                <a:schemeClr val="bg1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788647E4-479D-E9FF-FC2E-3807CFB354F9}"/>
              </a:ext>
            </a:extLst>
          </p:cNvPr>
          <p:cNvSpPr txBox="1"/>
          <p:nvPr/>
        </p:nvSpPr>
        <p:spPr>
          <a:xfrm>
            <a:off x="2040566" y="1674179"/>
            <a:ext cx="1841147" cy="43088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100" b="1" dirty="0">
                <a:solidFill>
                  <a:srgbClr val="000000"/>
                </a:solidFill>
                <a:latin typeface="Arial Rounded MT Bold" panose="020F0704030504030204" pitchFamily="34" charset="77"/>
              </a:rPr>
              <a:t>1. </a:t>
            </a:r>
            <a:r>
              <a:rPr lang="en-GB" sz="1100" dirty="0">
                <a:latin typeface="Arial Rounded MT Bold" panose="020F0704030504030204" pitchFamily="34" charset="77"/>
              </a:rPr>
              <a:t>Explore different habitats</a:t>
            </a:r>
            <a:endParaRPr lang="en-US" sz="1100" dirty="0">
              <a:latin typeface="Arial Rounded MT Bold" panose="020F0704030504030204" pitchFamily="34" charset="77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C434CA57-0D75-74B9-DE21-1715361440C5}"/>
              </a:ext>
            </a:extLst>
          </p:cNvPr>
          <p:cNvSpPr txBox="1"/>
          <p:nvPr/>
        </p:nvSpPr>
        <p:spPr>
          <a:xfrm>
            <a:off x="6127963" y="174298"/>
            <a:ext cx="32629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Careers connected to living things and their habitats: animal care practitioner, biologist, zoologist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61E144F3-3B31-AEA0-ED68-29D55DD64D5C}"/>
              </a:ext>
            </a:extLst>
          </p:cNvPr>
          <p:cNvSpPr txBox="1"/>
          <p:nvPr/>
        </p:nvSpPr>
        <p:spPr>
          <a:xfrm>
            <a:off x="2040566" y="2489539"/>
            <a:ext cx="1877667" cy="2616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100" b="1" dirty="0">
                <a:solidFill>
                  <a:srgbClr val="000000"/>
                </a:solidFill>
                <a:latin typeface="Arial Rounded MT Bold" panose="020F0704030504030204" pitchFamily="34" charset="77"/>
              </a:rPr>
              <a:t>2. </a:t>
            </a:r>
            <a:r>
              <a:rPr lang="en-GB" sz="1100" dirty="0">
                <a:latin typeface="Arial Rounded MT Bold" panose="020F0704030504030204" pitchFamily="34" charset="77"/>
              </a:rPr>
              <a:t>Research a habitat</a:t>
            </a:r>
            <a:endParaRPr lang="en-US" sz="1100" dirty="0">
              <a:latin typeface="Arial Rounded MT Bold" panose="020F0704030504030204" pitchFamily="34" charset="77"/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A20EE41E-5183-B08C-F556-32985CA0B281}"/>
              </a:ext>
            </a:extLst>
          </p:cNvPr>
          <p:cNvSpPr txBox="1"/>
          <p:nvPr/>
        </p:nvSpPr>
        <p:spPr>
          <a:xfrm>
            <a:off x="2058825" y="3287284"/>
            <a:ext cx="1841147" cy="43088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100" b="1" dirty="0">
                <a:solidFill>
                  <a:srgbClr val="000000"/>
                </a:solidFill>
                <a:latin typeface="Arial Rounded MT Bold" panose="020F0704030504030204" pitchFamily="34" charset="77"/>
              </a:rPr>
              <a:t>3. </a:t>
            </a:r>
            <a:r>
              <a:rPr lang="en-GB" sz="1100" dirty="0">
                <a:latin typeface="Arial Rounded MT Bold" panose="020F0704030504030204" pitchFamily="34" charset="77"/>
              </a:rPr>
              <a:t>Explore how animals can be classified</a:t>
            </a:r>
            <a:endParaRPr lang="en-US" sz="1100" dirty="0">
              <a:latin typeface="Arial Rounded MT Bold" panose="020F0704030504030204" pitchFamily="34" charset="77"/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BFEF5FBA-E1FE-A254-0FB9-ACB6F0A55205}"/>
              </a:ext>
            </a:extLst>
          </p:cNvPr>
          <p:cNvSpPr txBox="1"/>
          <p:nvPr/>
        </p:nvSpPr>
        <p:spPr>
          <a:xfrm>
            <a:off x="2077086" y="4123846"/>
            <a:ext cx="1841147" cy="43088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100" b="1" dirty="0">
                <a:solidFill>
                  <a:srgbClr val="000000"/>
                </a:solidFill>
                <a:latin typeface="Arial Rounded MT Bold" panose="020F0704030504030204" pitchFamily="34" charset="77"/>
              </a:rPr>
              <a:t>4. </a:t>
            </a:r>
            <a:r>
              <a:rPr lang="en-GB" sz="1100" dirty="0">
                <a:latin typeface="Arial Rounded MT Bold" panose="020F0704030504030204" pitchFamily="34" charset="77"/>
              </a:rPr>
              <a:t>Create a classification key</a:t>
            </a:r>
            <a:endParaRPr lang="en-US" sz="1100" dirty="0">
              <a:latin typeface="Arial Rounded MT Bold" panose="020F0704030504030204" pitchFamily="34" charset="77"/>
            </a:endParaRP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76AC732D-72F1-1B78-676B-8F43CDD460EF}"/>
              </a:ext>
            </a:extLst>
          </p:cNvPr>
          <p:cNvSpPr txBox="1"/>
          <p:nvPr/>
        </p:nvSpPr>
        <p:spPr>
          <a:xfrm>
            <a:off x="2095184" y="4934335"/>
            <a:ext cx="1841147" cy="6001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100" b="1" dirty="0">
                <a:solidFill>
                  <a:srgbClr val="000000"/>
                </a:solidFill>
                <a:latin typeface="Arial Rounded MT Bold" panose="020F0704030504030204" pitchFamily="34" charset="77"/>
              </a:rPr>
              <a:t>5. </a:t>
            </a:r>
            <a:r>
              <a:rPr lang="en-GB" sz="1100" dirty="0">
                <a:latin typeface="Arial Rounded MT Bold" panose="020F0704030504030204" pitchFamily="34" charset="77"/>
              </a:rPr>
              <a:t>Adaptations and classification within species</a:t>
            </a:r>
            <a:endParaRPr lang="en-US" sz="1100" dirty="0">
              <a:latin typeface="Arial Rounded MT Bold" panose="020F0704030504030204" pitchFamily="34" charset="77"/>
            </a:endParaRP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F3E5F6AC-43BD-042B-16BF-56A926128DD0}"/>
              </a:ext>
            </a:extLst>
          </p:cNvPr>
          <p:cNvSpPr txBox="1"/>
          <p:nvPr/>
        </p:nvSpPr>
        <p:spPr>
          <a:xfrm>
            <a:off x="2098047" y="5752075"/>
            <a:ext cx="1841147" cy="43088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100" b="1" dirty="0">
                <a:solidFill>
                  <a:srgbClr val="000000"/>
                </a:solidFill>
                <a:latin typeface="Arial Rounded MT Bold" panose="020F0704030504030204" pitchFamily="34" charset="77"/>
              </a:rPr>
              <a:t>6. </a:t>
            </a:r>
            <a:r>
              <a:rPr lang="en-GB" sz="1100" dirty="0">
                <a:latin typeface="Arial Rounded MT Bold" panose="020F0704030504030204" pitchFamily="34" charset="77"/>
              </a:rPr>
              <a:t>Explore and classify pond plants</a:t>
            </a:r>
            <a:endParaRPr lang="en-US" sz="1100" dirty="0">
              <a:latin typeface="Arial Rounded MT Bold" panose="020F0704030504030204" pitchFamily="34" charset="77"/>
            </a:endParaRPr>
          </a:p>
        </p:txBody>
      </p:sp>
      <p:pic>
        <p:nvPicPr>
          <p:cNvPr id="40" name="Picture 39" descr="A picture containing text, tableware, plate, dishware&#10;&#10;Description automatically generated">
            <a:extLst>
              <a:ext uri="{FF2B5EF4-FFF2-40B4-BE49-F238E27FC236}">
                <a16:creationId xmlns:a16="http://schemas.microsoft.com/office/drawing/2014/main" id="{E7136095-C5BC-C735-303D-AB1EBA2D53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4727" y="73195"/>
            <a:ext cx="815839" cy="858358"/>
          </a:xfrm>
          <a:prstGeom prst="rect">
            <a:avLst/>
          </a:prstGeom>
        </p:spPr>
      </p:pic>
      <p:sp>
        <p:nvSpPr>
          <p:cNvPr id="44" name="Oval 43">
            <a:extLst>
              <a:ext uri="{FF2B5EF4-FFF2-40B4-BE49-F238E27FC236}">
                <a16:creationId xmlns:a16="http://schemas.microsoft.com/office/drawing/2014/main" id="{E026293A-25D8-FAC6-8DFD-325C50EFA49F}"/>
              </a:ext>
            </a:extLst>
          </p:cNvPr>
          <p:cNvSpPr/>
          <p:nvPr/>
        </p:nvSpPr>
        <p:spPr>
          <a:xfrm>
            <a:off x="1618003" y="878999"/>
            <a:ext cx="394092" cy="3703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EEBFF0A0-1906-AE26-37EA-2212986D53D8}"/>
              </a:ext>
            </a:extLst>
          </p:cNvPr>
          <p:cNvSpPr/>
          <p:nvPr/>
        </p:nvSpPr>
        <p:spPr>
          <a:xfrm>
            <a:off x="1642813" y="898438"/>
            <a:ext cx="344937" cy="331440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D2864D9E-ABC7-6B84-3F81-043A578E2EC8}"/>
              </a:ext>
            </a:extLst>
          </p:cNvPr>
          <p:cNvSpPr/>
          <p:nvPr/>
        </p:nvSpPr>
        <p:spPr>
          <a:xfrm>
            <a:off x="2095184" y="691243"/>
            <a:ext cx="669483" cy="6741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D2CAFA7E-3449-FDCE-3E15-2E715A61C6EB}"/>
              </a:ext>
            </a:extLst>
          </p:cNvPr>
          <p:cNvSpPr/>
          <p:nvPr/>
        </p:nvSpPr>
        <p:spPr>
          <a:xfrm>
            <a:off x="2126670" y="714903"/>
            <a:ext cx="608200" cy="591655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1FDC8456-544A-372C-B7BC-E115D737829C}"/>
              </a:ext>
            </a:extLst>
          </p:cNvPr>
          <p:cNvSpPr/>
          <p:nvPr/>
        </p:nvSpPr>
        <p:spPr>
          <a:xfrm>
            <a:off x="2846503" y="615009"/>
            <a:ext cx="544776" cy="53691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62EF9E9D-A566-CE0F-64F4-F236EBE659A2}"/>
              </a:ext>
            </a:extLst>
          </p:cNvPr>
          <p:cNvSpPr/>
          <p:nvPr/>
        </p:nvSpPr>
        <p:spPr>
          <a:xfrm>
            <a:off x="2868919" y="635430"/>
            <a:ext cx="501550" cy="482139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F7DC1EC9-0EF5-2274-1994-CF636E7586CD}"/>
              </a:ext>
            </a:extLst>
          </p:cNvPr>
          <p:cNvSpPr/>
          <p:nvPr/>
        </p:nvSpPr>
        <p:spPr>
          <a:xfrm>
            <a:off x="3455304" y="745813"/>
            <a:ext cx="533822" cy="52465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4B917186-8DBD-AF5C-503C-5CAD8714A64B}"/>
              </a:ext>
            </a:extLst>
          </p:cNvPr>
          <p:cNvSpPr/>
          <p:nvPr/>
        </p:nvSpPr>
        <p:spPr>
          <a:xfrm>
            <a:off x="3481503" y="768631"/>
            <a:ext cx="483323" cy="473345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480D0886-C27C-0B1B-E8E8-1EAB16F6C5E7}"/>
              </a:ext>
            </a:extLst>
          </p:cNvPr>
          <p:cNvSpPr/>
          <p:nvPr/>
        </p:nvSpPr>
        <p:spPr>
          <a:xfrm>
            <a:off x="4044363" y="592912"/>
            <a:ext cx="544776" cy="52465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ABB1F71A-90B2-BE96-8FA5-CFE1FA969AE6}"/>
              </a:ext>
            </a:extLst>
          </p:cNvPr>
          <p:cNvSpPr/>
          <p:nvPr/>
        </p:nvSpPr>
        <p:spPr>
          <a:xfrm>
            <a:off x="4074538" y="617252"/>
            <a:ext cx="486001" cy="483750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C4ECB208-0911-AC71-F813-9DF7DC7928C4}"/>
              </a:ext>
            </a:extLst>
          </p:cNvPr>
          <p:cNvSpPr/>
          <p:nvPr/>
        </p:nvSpPr>
        <p:spPr>
          <a:xfrm>
            <a:off x="4654546" y="763208"/>
            <a:ext cx="486961" cy="44836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031593E9-3CCC-C095-A9F5-388D0EF0527D}"/>
              </a:ext>
            </a:extLst>
          </p:cNvPr>
          <p:cNvSpPr/>
          <p:nvPr/>
        </p:nvSpPr>
        <p:spPr>
          <a:xfrm>
            <a:off x="4678807" y="782690"/>
            <a:ext cx="439018" cy="411325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9DFBD374-6885-5A9B-6919-7724295C204A}"/>
              </a:ext>
            </a:extLst>
          </p:cNvPr>
          <p:cNvSpPr/>
          <p:nvPr/>
        </p:nvSpPr>
        <p:spPr>
          <a:xfrm>
            <a:off x="5210652" y="784576"/>
            <a:ext cx="356391" cy="32918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5F8C9AED-2791-FE6C-D496-6F99B0C56F01}"/>
              </a:ext>
            </a:extLst>
          </p:cNvPr>
          <p:cNvSpPr/>
          <p:nvPr/>
        </p:nvSpPr>
        <p:spPr>
          <a:xfrm>
            <a:off x="5230541" y="803081"/>
            <a:ext cx="314895" cy="289836"/>
          </a:xfrm>
          <a:prstGeom prst="ellipse">
            <a:avLst/>
          </a:prstGeom>
          <a:solidFill>
            <a:srgbClr val="38D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2" name="Picture 121" descr="Icon&#10;&#10;Description automatically generated">
            <a:extLst>
              <a:ext uri="{FF2B5EF4-FFF2-40B4-BE49-F238E27FC236}">
                <a16:creationId xmlns:a16="http://schemas.microsoft.com/office/drawing/2014/main" id="{48FE5C12-EC85-5D58-864D-6AD1CA051B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1274" y="851828"/>
            <a:ext cx="422072" cy="395999"/>
          </a:xfrm>
          <a:prstGeom prst="rect">
            <a:avLst/>
          </a:prstGeom>
        </p:spPr>
      </p:pic>
      <p:pic>
        <p:nvPicPr>
          <p:cNvPr id="123" name="Picture 122" descr="Icon&#10;&#10;Description automatically generated">
            <a:extLst>
              <a:ext uri="{FF2B5EF4-FFF2-40B4-BE49-F238E27FC236}">
                <a16:creationId xmlns:a16="http://schemas.microsoft.com/office/drawing/2014/main" id="{D80E918F-CD87-CEB7-4952-E8BB0E1F06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62182" y="776583"/>
            <a:ext cx="537111" cy="377947"/>
          </a:xfrm>
          <a:prstGeom prst="rect">
            <a:avLst/>
          </a:prstGeom>
        </p:spPr>
      </p:pic>
      <p:pic>
        <p:nvPicPr>
          <p:cNvPr id="124" name="Picture 123" descr="Icon&#10;&#10;Description automatically generated">
            <a:extLst>
              <a:ext uri="{FF2B5EF4-FFF2-40B4-BE49-F238E27FC236}">
                <a16:creationId xmlns:a16="http://schemas.microsoft.com/office/drawing/2014/main" id="{1A039A77-1A8B-D4FE-BE06-06B27D0D8B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04920" y="661822"/>
            <a:ext cx="391342" cy="429352"/>
          </a:xfrm>
          <a:prstGeom prst="rect">
            <a:avLst/>
          </a:prstGeom>
        </p:spPr>
      </p:pic>
      <p:pic>
        <p:nvPicPr>
          <p:cNvPr id="125" name="Picture 124" descr="Icon&#10;&#10;Description automatically generated">
            <a:extLst>
              <a:ext uri="{FF2B5EF4-FFF2-40B4-BE49-F238E27FC236}">
                <a16:creationId xmlns:a16="http://schemas.microsoft.com/office/drawing/2014/main" id="{8018AC53-EFE3-7AB7-9016-8C4A8CA2BE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39943" y="643382"/>
            <a:ext cx="353616" cy="414453"/>
          </a:xfrm>
          <a:prstGeom prst="rect">
            <a:avLst/>
          </a:prstGeom>
        </p:spPr>
      </p:pic>
      <p:pic>
        <p:nvPicPr>
          <p:cNvPr id="126" name="Picture 125" descr="Icon&#10;&#10;Description automatically generated">
            <a:extLst>
              <a:ext uri="{FF2B5EF4-FFF2-40B4-BE49-F238E27FC236}">
                <a16:creationId xmlns:a16="http://schemas.microsoft.com/office/drawing/2014/main" id="{A7BF04D2-74B5-6201-1B51-771164402ED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16307" y="857479"/>
            <a:ext cx="373687" cy="254678"/>
          </a:xfrm>
          <a:prstGeom prst="rect">
            <a:avLst/>
          </a:prstGeom>
        </p:spPr>
      </p:pic>
      <p:pic>
        <p:nvPicPr>
          <p:cNvPr id="127" name="Picture 126" descr="Icon&#10;&#10;Description automatically generated">
            <a:extLst>
              <a:ext uri="{FF2B5EF4-FFF2-40B4-BE49-F238E27FC236}">
                <a16:creationId xmlns:a16="http://schemas.microsoft.com/office/drawing/2014/main" id="{4DD1EDA5-D707-CEDB-3091-8CE0666095B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62008" y="693786"/>
            <a:ext cx="486961" cy="462643"/>
          </a:xfrm>
          <a:prstGeom prst="rect">
            <a:avLst/>
          </a:prstGeom>
        </p:spPr>
      </p:pic>
      <p:pic>
        <p:nvPicPr>
          <p:cNvPr id="128" name="Picture 127" descr="Icon&#10;&#10;Description automatically generated">
            <a:extLst>
              <a:ext uri="{FF2B5EF4-FFF2-40B4-BE49-F238E27FC236}">
                <a16:creationId xmlns:a16="http://schemas.microsoft.com/office/drawing/2014/main" id="{1686581A-B989-7878-4707-63BAB023E98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94454" y="707361"/>
            <a:ext cx="647405" cy="604879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A1191DDA-3660-BD32-1B85-215EE99BD0BE}"/>
              </a:ext>
            </a:extLst>
          </p:cNvPr>
          <p:cNvGrpSpPr/>
          <p:nvPr/>
        </p:nvGrpSpPr>
        <p:grpSpPr>
          <a:xfrm>
            <a:off x="8302191" y="979059"/>
            <a:ext cx="2385997" cy="617273"/>
            <a:chOff x="2982823" y="4079234"/>
            <a:chExt cx="2385997" cy="617273"/>
          </a:xfrm>
        </p:grpSpPr>
        <p:pic>
          <p:nvPicPr>
            <p:cNvPr id="9" name="Picture 8" descr="A picture containing logo&#10;&#10;Description automatically generated">
              <a:extLst>
                <a:ext uri="{FF2B5EF4-FFF2-40B4-BE49-F238E27FC236}">
                  <a16:creationId xmlns:a16="http://schemas.microsoft.com/office/drawing/2014/main" id="{45756DA7-AF43-BA85-0935-6E5BFEB6E9D4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2982823" y="4079234"/>
              <a:ext cx="2385997" cy="617273"/>
            </a:xfrm>
            <a:prstGeom prst="rect">
              <a:avLst/>
            </a:prstGeom>
          </p:spPr>
        </p:pic>
        <p:pic>
          <p:nvPicPr>
            <p:cNvPr id="11" name="Picture 10" descr="Background pattern&#10;&#10;Description automatically generated">
              <a:extLst>
                <a:ext uri="{FF2B5EF4-FFF2-40B4-BE49-F238E27FC236}">
                  <a16:creationId xmlns:a16="http://schemas.microsoft.com/office/drawing/2014/main" id="{3A5B7C37-4457-00FF-EB5D-B0262274DA40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3541440" y="4232999"/>
              <a:ext cx="1138510" cy="181802"/>
            </a:xfrm>
            <a:prstGeom prst="rect">
              <a:avLst/>
            </a:prstGeom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E2A0706D-3FCE-F94D-F68C-8A2B095B4565}"/>
              </a:ext>
            </a:extLst>
          </p:cNvPr>
          <p:cNvSpPr txBox="1"/>
          <p:nvPr/>
        </p:nvSpPr>
        <p:spPr>
          <a:xfrm>
            <a:off x="8872228" y="1094130"/>
            <a:ext cx="119577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Classification</a:t>
            </a:r>
          </a:p>
        </p:txBody>
      </p:sp>
      <p:sp>
        <p:nvSpPr>
          <p:cNvPr id="82" name="Rounded Rectangle 81">
            <a:extLst>
              <a:ext uri="{FF2B5EF4-FFF2-40B4-BE49-F238E27FC236}">
                <a16:creationId xmlns:a16="http://schemas.microsoft.com/office/drawing/2014/main" id="{B95E4F78-2707-56FE-82E6-27D8FB12308A}"/>
              </a:ext>
            </a:extLst>
          </p:cNvPr>
          <p:cNvSpPr/>
          <p:nvPr/>
        </p:nvSpPr>
        <p:spPr>
          <a:xfrm>
            <a:off x="4074537" y="1216947"/>
            <a:ext cx="3411808" cy="2378350"/>
          </a:xfrm>
          <a:prstGeom prst="roundRect">
            <a:avLst>
              <a:gd name="adj" fmla="val 3787"/>
            </a:avLst>
          </a:prstGeom>
          <a:noFill/>
          <a:ln w="19050">
            <a:solidFill>
              <a:srgbClr val="0091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9" name="Group 88">
            <a:extLst>
              <a:ext uri="{FF2B5EF4-FFF2-40B4-BE49-F238E27FC236}">
                <a16:creationId xmlns:a16="http://schemas.microsoft.com/office/drawing/2014/main" id="{ED0B0DF5-0C94-B143-8FE4-F3D8F4668A72}"/>
              </a:ext>
            </a:extLst>
          </p:cNvPr>
          <p:cNvGrpSpPr/>
          <p:nvPr/>
        </p:nvGrpSpPr>
        <p:grpSpPr>
          <a:xfrm>
            <a:off x="4824928" y="1002427"/>
            <a:ext cx="2312031" cy="617273"/>
            <a:chOff x="2982823" y="4079234"/>
            <a:chExt cx="2385997" cy="617273"/>
          </a:xfrm>
        </p:grpSpPr>
        <p:pic>
          <p:nvPicPr>
            <p:cNvPr id="90" name="Picture 89" descr="A picture containing logo&#10;&#10;Description automatically generated">
              <a:extLst>
                <a:ext uri="{FF2B5EF4-FFF2-40B4-BE49-F238E27FC236}">
                  <a16:creationId xmlns:a16="http://schemas.microsoft.com/office/drawing/2014/main" id="{D0AAF860-9197-C94E-F63C-6286BBFB7F6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2982823" y="4079234"/>
              <a:ext cx="2385997" cy="617273"/>
            </a:xfrm>
            <a:prstGeom prst="rect">
              <a:avLst/>
            </a:prstGeom>
          </p:spPr>
        </p:pic>
        <p:pic>
          <p:nvPicPr>
            <p:cNvPr id="91" name="Picture 90" descr="Background pattern&#10;&#10;Description automatically generated">
              <a:extLst>
                <a:ext uri="{FF2B5EF4-FFF2-40B4-BE49-F238E27FC236}">
                  <a16:creationId xmlns:a16="http://schemas.microsoft.com/office/drawing/2014/main" id="{3E303D1B-CE01-3BD9-C3EE-C72B8452E6BC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3541440" y="4232999"/>
              <a:ext cx="1138510" cy="181802"/>
            </a:xfrm>
            <a:prstGeom prst="rect">
              <a:avLst/>
            </a:prstGeom>
          </p:spPr>
        </p:pic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F9559629-8FFC-EBD3-BDE7-D4B7B69943E4}"/>
              </a:ext>
            </a:extLst>
          </p:cNvPr>
          <p:cNvSpPr txBox="1"/>
          <p:nvPr/>
        </p:nvSpPr>
        <p:spPr>
          <a:xfrm>
            <a:off x="5185010" y="1116914"/>
            <a:ext cx="148951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Classification Keys</a:t>
            </a:r>
            <a:endParaRPr lang="en-US" sz="1100" dirty="0">
              <a:solidFill>
                <a:schemeClr val="bg1"/>
              </a:solidFill>
              <a:latin typeface="Arial Rounded MT Bold" panose="020F0704030504030204" pitchFamily="34" charset="77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F00C89D-5895-1F1F-2CAC-97F9E4DF3D82}"/>
              </a:ext>
            </a:extLst>
          </p:cNvPr>
          <p:cNvGrpSpPr/>
          <p:nvPr/>
        </p:nvGrpSpPr>
        <p:grpSpPr>
          <a:xfrm>
            <a:off x="7472580" y="3520801"/>
            <a:ext cx="3374132" cy="548349"/>
            <a:chOff x="2982823" y="4079234"/>
            <a:chExt cx="2385997" cy="617273"/>
          </a:xfrm>
        </p:grpSpPr>
        <p:pic>
          <p:nvPicPr>
            <p:cNvPr id="16" name="Picture 15" descr="A picture containing logo&#10;&#10;Description automatically generated">
              <a:extLst>
                <a:ext uri="{FF2B5EF4-FFF2-40B4-BE49-F238E27FC236}">
                  <a16:creationId xmlns:a16="http://schemas.microsoft.com/office/drawing/2014/main" id="{D12A002A-F370-A70A-6997-ADC1BD2BC99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2982823" y="4079234"/>
              <a:ext cx="2385997" cy="617273"/>
            </a:xfrm>
            <a:prstGeom prst="rect">
              <a:avLst/>
            </a:prstGeom>
          </p:spPr>
        </p:pic>
        <p:pic>
          <p:nvPicPr>
            <p:cNvPr id="17" name="Picture 16" descr="Background pattern&#10;&#10;Description automatically generated">
              <a:extLst>
                <a:ext uri="{FF2B5EF4-FFF2-40B4-BE49-F238E27FC236}">
                  <a16:creationId xmlns:a16="http://schemas.microsoft.com/office/drawing/2014/main" id="{2844AF68-B651-21DB-86C9-BB1EC3600B3F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3541440" y="4232999"/>
              <a:ext cx="1138510" cy="181802"/>
            </a:xfrm>
            <a:prstGeom prst="rect">
              <a:avLst/>
            </a:prstGeom>
          </p:spPr>
        </p:pic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554CDD29-18AA-39D4-AD70-D13A560063F6}"/>
              </a:ext>
            </a:extLst>
          </p:cNvPr>
          <p:cNvSpPr txBox="1"/>
          <p:nvPr/>
        </p:nvSpPr>
        <p:spPr>
          <a:xfrm>
            <a:off x="7989472" y="3604686"/>
            <a:ext cx="23122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What is a Classification Key?</a:t>
            </a:r>
          </a:p>
        </p:txBody>
      </p:sp>
      <p:pic>
        <p:nvPicPr>
          <p:cNvPr id="25" name="Picture 24" descr="A picture containing fungus, plant&#10;&#10;Description automatically generated">
            <a:extLst>
              <a:ext uri="{FF2B5EF4-FFF2-40B4-BE49-F238E27FC236}">
                <a16:creationId xmlns:a16="http://schemas.microsoft.com/office/drawing/2014/main" id="{701AF731-54B1-156E-D77F-8FE9908D482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521562" y="142308"/>
            <a:ext cx="1383963" cy="760904"/>
          </a:xfrm>
          <a:prstGeom prst="rect">
            <a:avLst/>
          </a:prstGeom>
        </p:spPr>
      </p:pic>
      <p:grpSp>
        <p:nvGrpSpPr>
          <p:cNvPr id="102" name="Group 101">
            <a:extLst>
              <a:ext uri="{FF2B5EF4-FFF2-40B4-BE49-F238E27FC236}">
                <a16:creationId xmlns:a16="http://schemas.microsoft.com/office/drawing/2014/main" id="{474BF7FA-FE57-B29A-3691-F943EA0FAE08}"/>
              </a:ext>
            </a:extLst>
          </p:cNvPr>
          <p:cNvGrpSpPr/>
          <p:nvPr/>
        </p:nvGrpSpPr>
        <p:grpSpPr>
          <a:xfrm>
            <a:off x="4228453" y="1528093"/>
            <a:ext cx="3038593" cy="1618743"/>
            <a:chOff x="3106537" y="1528092"/>
            <a:chExt cx="3179979" cy="1636781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E4DB5017-BEB8-02C3-CD3A-C3D638D6D719}"/>
                </a:ext>
              </a:extLst>
            </p:cNvPr>
            <p:cNvSpPr txBox="1"/>
            <p:nvPr/>
          </p:nvSpPr>
          <p:spPr>
            <a:xfrm>
              <a:off x="3638716" y="1528092"/>
              <a:ext cx="1883984" cy="23340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900" dirty="0">
                  <a:latin typeface="Arial Rounded MT Bold" panose="020F0704030504030204" pitchFamily="34" charset="77"/>
                </a:rPr>
                <a:t>Does the animal live on land?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3407DF39-D4E3-CE86-E231-E2596B10D1F6}"/>
                </a:ext>
              </a:extLst>
            </p:cNvPr>
            <p:cNvSpPr txBox="1"/>
            <p:nvPr/>
          </p:nvSpPr>
          <p:spPr>
            <a:xfrm>
              <a:off x="3106537" y="2238752"/>
              <a:ext cx="1361471" cy="373448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dirty="0">
                  <a:latin typeface="Arial Rounded MT Bold" panose="020F0704030504030204" pitchFamily="34" charset="77"/>
                </a:rPr>
                <a:t>Does the animal have scales?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22AF293E-F301-809B-CD24-97941A4630A0}"/>
                </a:ext>
              </a:extLst>
            </p:cNvPr>
            <p:cNvSpPr txBox="1"/>
            <p:nvPr/>
          </p:nvSpPr>
          <p:spPr>
            <a:xfrm>
              <a:off x="5028351" y="2238752"/>
              <a:ext cx="1258165" cy="373448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dirty="0">
                  <a:latin typeface="Arial Rounded MT Bold" panose="020F0704030504030204" pitchFamily="34" charset="77"/>
                </a:rPr>
                <a:t>Does the animal lay eggs?</a:t>
              </a:r>
            </a:p>
          </p:txBody>
        </p: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5529F4C9-2845-932F-7AD1-C46386DD5E91}"/>
                </a:ext>
              </a:extLst>
            </p:cNvPr>
            <p:cNvCxnSpPr>
              <a:cxnSpLocks/>
            </p:cNvCxnSpPr>
            <p:nvPr/>
          </p:nvCxnSpPr>
          <p:spPr>
            <a:xfrm>
              <a:off x="4705764" y="1784192"/>
              <a:ext cx="0" cy="226358"/>
            </a:xfrm>
            <a:prstGeom prst="line">
              <a:avLst/>
            </a:prstGeom>
            <a:ln w="22225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C2347F81-6C7B-5908-E8D0-DAB4B67E797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737612" y="2012536"/>
              <a:ext cx="1961980" cy="7136"/>
            </a:xfrm>
            <a:prstGeom prst="line">
              <a:avLst/>
            </a:prstGeom>
            <a:ln w="22225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2D7A62F3-A07E-F2EF-64E3-FFCE8234F23A}"/>
                </a:ext>
              </a:extLst>
            </p:cNvPr>
            <p:cNvSpPr txBox="1"/>
            <p:nvPr/>
          </p:nvSpPr>
          <p:spPr>
            <a:xfrm>
              <a:off x="3991027" y="1879192"/>
              <a:ext cx="394782" cy="23340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900" dirty="0">
                  <a:latin typeface="Arial Rounded MT Bold" panose="020F0704030504030204" pitchFamily="34" charset="77"/>
                </a:rPr>
                <a:t>yes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577D2FE0-7DE3-7E29-4F4C-DDAE4FD13647}"/>
                </a:ext>
              </a:extLst>
            </p:cNvPr>
            <p:cNvSpPr txBox="1"/>
            <p:nvPr/>
          </p:nvSpPr>
          <p:spPr>
            <a:xfrm>
              <a:off x="5122793" y="1886881"/>
              <a:ext cx="336282" cy="23340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900" dirty="0">
                  <a:latin typeface="Arial Rounded MT Bold" panose="020F0704030504030204" pitchFamily="34" charset="77"/>
                </a:rPr>
                <a:t>no</a:t>
              </a:r>
            </a:p>
          </p:txBody>
        </p: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638DA752-1247-2DC7-70F2-190CC95C546E}"/>
                </a:ext>
              </a:extLst>
            </p:cNvPr>
            <p:cNvCxnSpPr>
              <a:cxnSpLocks/>
            </p:cNvCxnSpPr>
            <p:nvPr/>
          </p:nvCxnSpPr>
          <p:spPr>
            <a:xfrm>
              <a:off x="3756004" y="2669639"/>
              <a:ext cx="0" cy="230592"/>
            </a:xfrm>
            <a:prstGeom prst="line">
              <a:avLst/>
            </a:prstGeom>
            <a:ln w="22225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798D22D5-D9C2-A83B-6CCE-65E773ABBD8A}"/>
                </a:ext>
              </a:extLst>
            </p:cNvPr>
            <p:cNvCxnSpPr>
              <a:cxnSpLocks/>
            </p:cNvCxnSpPr>
            <p:nvPr/>
          </p:nvCxnSpPr>
          <p:spPr>
            <a:xfrm>
              <a:off x="5699592" y="2669639"/>
              <a:ext cx="0" cy="230592"/>
            </a:xfrm>
            <a:prstGeom prst="line">
              <a:avLst/>
            </a:prstGeom>
            <a:ln w="22225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E8029E32-DB0F-2966-A205-A237C98E4432}"/>
                </a:ext>
              </a:extLst>
            </p:cNvPr>
            <p:cNvCxnSpPr>
              <a:cxnSpLocks/>
            </p:cNvCxnSpPr>
            <p:nvPr/>
          </p:nvCxnSpPr>
          <p:spPr>
            <a:xfrm>
              <a:off x="3171590" y="2900683"/>
              <a:ext cx="1166527" cy="0"/>
            </a:xfrm>
            <a:prstGeom prst="line">
              <a:avLst/>
            </a:prstGeom>
            <a:ln w="22225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4ECE729E-24EF-DF0A-E00F-8E644E0A51DE}"/>
                </a:ext>
              </a:extLst>
            </p:cNvPr>
            <p:cNvCxnSpPr>
              <a:cxnSpLocks/>
            </p:cNvCxnSpPr>
            <p:nvPr/>
          </p:nvCxnSpPr>
          <p:spPr>
            <a:xfrm>
              <a:off x="5129377" y="2892473"/>
              <a:ext cx="1157139" cy="0"/>
            </a:xfrm>
            <a:prstGeom prst="line">
              <a:avLst/>
            </a:prstGeom>
            <a:ln w="22225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89F2C86A-23B6-FFF9-A131-B5F0EE77808F}"/>
                </a:ext>
              </a:extLst>
            </p:cNvPr>
            <p:cNvSpPr txBox="1"/>
            <p:nvPr/>
          </p:nvSpPr>
          <p:spPr>
            <a:xfrm>
              <a:off x="3291961" y="2757292"/>
              <a:ext cx="394782" cy="23340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900" dirty="0">
                  <a:latin typeface="Arial Rounded MT Bold" panose="020F0704030504030204" pitchFamily="34" charset="77"/>
                </a:rPr>
                <a:t>yes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1BF566DE-5055-643C-A9A5-32525A7FE054}"/>
                </a:ext>
              </a:extLst>
            </p:cNvPr>
            <p:cNvSpPr txBox="1"/>
            <p:nvPr/>
          </p:nvSpPr>
          <p:spPr>
            <a:xfrm>
              <a:off x="3865717" y="2761350"/>
              <a:ext cx="336282" cy="23340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900" dirty="0">
                  <a:latin typeface="Arial Rounded MT Bold" panose="020F0704030504030204" pitchFamily="34" charset="77"/>
                </a:rPr>
                <a:t>no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129B9AF9-CCE0-4878-5999-E1DF6D1EDE6D}"/>
                </a:ext>
              </a:extLst>
            </p:cNvPr>
            <p:cNvSpPr txBox="1"/>
            <p:nvPr/>
          </p:nvSpPr>
          <p:spPr>
            <a:xfrm>
              <a:off x="5224030" y="2756505"/>
              <a:ext cx="394782" cy="23340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900" dirty="0">
                  <a:latin typeface="Arial Rounded MT Bold" panose="020F0704030504030204" pitchFamily="34" charset="77"/>
                </a:rPr>
                <a:t>yes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B1C3A0B3-F306-0DD8-A7EE-255B1A537387}"/>
                </a:ext>
              </a:extLst>
            </p:cNvPr>
            <p:cNvSpPr txBox="1"/>
            <p:nvPr/>
          </p:nvSpPr>
          <p:spPr>
            <a:xfrm>
              <a:off x="5833132" y="2758328"/>
              <a:ext cx="336282" cy="23340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900" dirty="0">
                  <a:latin typeface="Arial Rounded MT Bold" panose="020F0704030504030204" pitchFamily="34" charset="77"/>
                </a:rPr>
                <a:t>no</a:t>
              </a:r>
            </a:p>
          </p:txBody>
        </p:sp>
        <p:cxnSp>
          <p:nvCxnSpPr>
            <p:cNvPr id="85" name="Straight Arrow Connector 84">
              <a:extLst>
                <a:ext uri="{FF2B5EF4-FFF2-40B4-BE49-F238E27FC236}">
                  <a16:creationId xmlns:a16="http://schemas.microsoft.com/office/drawing/2014/main" id="{6147097B-8EAE-68C5-50BD-E98D169A1DBD}"/>
                </a:ext>
              </a:extLst>
            </p:cNvPr>
            <p:cNvCxnSpPr/>
            <p:nvPr/>
          </p:nvCxnSpPr>
          <p:spPr>
            <a:xfrm>
              <a:off x="4338117" y="2892621"/>
              <a:ext cx="0" cy="27225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Arrow Connector 85">
              <a:extLst>
                <a:ext uri="{FF2B5EF4-FFF2-40B4-BE49-F238E27FC236}">
                  <a16:creationId xmlns:a16="http://schemas.microsoft.com/office/drawing/2014/main" id="{C3E44931-2A5E-EEC7-FD52-A274809E4BB5}"/>
                </a:ext>
              </a:extLst>
            </p:cNvPr>
            <p:cNvCxnSpPr/>
            <p:nvPr/>
          </p:nvCxnSpPr>
          <p:spPr>
            <a:xfrm>
              <a:off x="3173891" y="2889133"/>
              <a:ext cx="0" cy="27225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Arrow Connector 87">
              <a:extLst>
                <a:ext uri="{FF2B5EF4-FFF2-40B4-BE49-F238E27FC236}">
                  <a16:creationId xmlns:a16="http://schemas.microsoft.com/office/drawing/2014/main" id="{4C7033D7-107E-FDDA-66DD-5D53437C6492}"/>
                </a:ext>
              </a:extLst>
            </p:cNvPr>
            <p:cNvCxnSpPr>
              <a:cxnSpLocks/>
            </p:cNvCxnSpPr>
            <p:nvPr/>
          </p:nvCxnSpPr>
          <p:spPr>
            <a:xfrm>
              <a:off x="3746459" y="2019672"/>
              <a:ext cx="0" cy="21530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Arrow Connector 92">
              <a:extLst>
                <a:ext uri="{FF2B5EF4-FFF2-40B4-BE49-F238E27FC236}">
                  <a16:creationId xmlns:a16="http://schemas.microsoft.com/office/drawing/2014/main" id="{802FE743-8212-A9F1-E1C1-A771FE189771}"/>
                </a:ext>
              </a:extLst>
            </p:cNvPr>
            <p:cNvCxnSpPr>
              <a:cxnSpLocks/>
            </p:cNvCxnSpPr>
            <p:nvPr/>
          </p:nvCxnSpPr>
          <p:spPr>
            <a:xfrm>
              <a:off x="5691807" y="2017686"/>
              <a:ext cx="0" cy="21530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Arrow Connector 93">
              <a:extLst>
                <a:ext uri="{FF2B5EF4-FFF2-40B4-BE49-F238E27FC236}">
                  <a16:creationId xmlns:a16="http://schemas.microsoft.com/office/drawing/2014/main" id="{95DB0934-6CF3-A44E-71FC-4036AFCD20FB}"/>
                </a:ext>
              </a:extLst>
            </p:cNvPr>
            <p:cNvCxnSpPr/>
            <p:nvPr/>
          </p:nvCxnSpPr>
          <p:spPr>
            <a:xfrm>
              <a:off x="5133748" y="2885337"/>
              <a:ext cx="0" cy="27225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Arrow Connector 94">
              <a:extLst>
                <a:ext uri="{FF2B5EF4-FFF2-40B4-BE49-F238E27FC236}">
                  <a16:creationId xmlns:a16="http://schemas.microsoft.com/office/drawing/2014/main" id="{C0D055E9-8254-EC49-2BAB-3F9B6E6767D2}"/>
                </a:ext>
              </a:extLst>
            </p:cNvPr>
            <p:cNvCxnSpPr/>
            <p:nvPr/>
          </p:nvCxnSpPr>
          <p:spPr>
            <a:xfrm>
              <a:off x="6286516" y="2881989"/>
              <a:ext cx="0" cy="27225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9" name="Picture 98" descr="A picture containing reptile, crocodilian reptile&#10;&#10;Description automatically generated">
            <a:extLst>
              <a:ext uri="{FF2B5EF4-FFF2-40B4-BE49-F238E27FC236}">
                <a16:creationId xmlns:a16="http://schemas.microsoft.com/office/drawing/2014/main" id="{00186445-A6B7-C78B-E28E-7E52F199F79F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4627" t="6512" r="8216" b="8885"/>
          <a:stretch/>
        </p:blipFill>
        <p:spPr>
          <a:xfrm>
            <a:off x="5988411" y="3193566"/>
            <a:ext cx="526704" cy="313327"/>
          </a:xfrm>
          <a:prstGeom prst="rect">
            <a:avLst/>
          </a:prstGeom>
        </p:spPr>
      </p:pic>
      <p:pic>
        <p:nvPicPr>
          <p:cNvPr id="101" name="Picture 100" descr="A blue fish with a white background&#10;&#10;Description automatically generated with low confidence">
            <a:extLst>
              <a:ext uri="{FF2B5EF4-FFF2-40B4-BE49-F238E27FC236}">
                <a16:creationId xmlns:a16="http://schemas.microsoft.com/office/drawing/2014/main" id="{1152AB5D-A7FB-347F-7A12-1A235F61B38F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3815" t="15425" r="9070" b="17643"/>
          <a:stretch/>
        </p:blipFill>
        <p:spPr>
          <a:xfrm>
            <a:off x="6914356" y="3133938"/>
            <a:ext cx="526705" cy="412949"/>
          </a:xfrm>
          <a:prstGeom prst="rect">
            <a:avLst/>
          </a:prstGeom>
        </p:spPr>
      </p:pic>
      <p:pic>
        <p:nvPicPr>
          <p:cNvPr id="105" name="Picture 104" descr="A chicken standing on a white background&#10;&#10;Description automatically generated with medium confidence">
            <a:extLst>
              <a:ext uri="{FF2B5EF4-FFF2-40B4-BE49-F238E27FC236}">
                <a16:creationId xmlns:a16="http://schemas.microsoft.com/office/drawing/2014/main" id="{0D9CFD21-D295-4EF1-E781-0C9A7546F3B4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l="8088" t="5875" r="8277" b="6796"/>
          <a:stretch/>
        </p:blipFill>
        <p:spPr>
          <a:xfrm>
            <a:off x="4115169" y="3158148"/>
            <a:ext cx="316270" cy="403075"/>
          </a:xfrm>
          <a:prstGeom prst="rect">
            <a:avLst/>
          </a:prstGeom>
        </p:spPr>
      </p:pic>
      <p:pic>
        <p:nvPicPr>
          <p:cNvPr id="129" name="Picture 128" descr="A picture containing standing, mammal, donkey, brown&#10;&#10;Description automatically generated">
            <a:extLst>
              <a:ext uri="{FF2B5EF4-FFF2-40B4-BE49-F238E27FC236}">
                <a16:creationId xmlns:a16="http://schemas.microsoft.com/office/drawing/2014/main" id="{38B2DFA1-D79F-D509-2DB3-F636769A2C4B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17787" t="4546" r="15471" b="6283"/>
          <a:stretch/>
        </p:blipFill>
        <p:spPr>
          <a:xfrm>
            <a:off x="5283535" y="3160869"/>
            <a:ext cx="452988" cy="403485"/>
          </a:xfrm>
          <a:prstGeom prst="rect">
            <a:avLst/>
          </a:prstGeom>
        </p:spPr>
      </p:pic>
      <p:pic>
        <p:nvPicPr>
          <p:cNvPr id="131" name="Picture 130" descr="Diagram&#10;&#10;Description automatically generated">
            <a:extLst>
              <a:ext uri="{FF2B5EF4-FFF2-40B4-BE49-F238E27FC236}">
                <a16:creationId xmlns:a16="http://schemas.microsoft.com/office/drawing/2014/main" id="{32D401FC-2995-A094-484F-F97A55058DAA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618026" y="1562072"/>
            <a:ext cx="3228686" cy="1866928"/>
          </a:xfrm>
          <a:prstGeom prst="rect">
            <a:avLst/>
          </a:prstGeom>
        </p:spPr>
      </p:pic>
      <p:sp>
        <p:nvSpPr>
          <p:cNvPr id="135" name="TextBox 134">
            <a:extLst>
              <a:ext uri="{FF2B5EF4-FFF2-40B4-BE49-F238E27FC236}">
                <a16:creationId xmlns:a16="http://schemas.microsoft.com/office/drawing/2014/main" id="{0AEDD409-7E53-5FF0-9A02-6253492CF1BC}"/>
              </a:ext>
            </a:extLst>
          </p:cNvPr>
          <p:cNvSpPr txBox="1"/>
          <p:nvPr/>
        </p:nvSpPr>
        <p:spPr>
          <a:xfrm>
            <a:off x="4087447" y="3916225"/>
            <a:ext cx="292637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dirty="0">
                <a:latin typeface="Arial Rounded MT Bold" panose="020F0704030504030204" pitchFamily="34" charset="77"/>
              </a:rPr>
              <a:t>Animals can be sorted, or classified, in a number of different ways. A ‘branched’ diagram or a Venn diagram, like those shown below, are just two examples.</a:t>
            </a:r>
            <a:endParaRPr lang="en-US" sz="1000" dirty="0">
              <a:latin typeface="Arial Rounded MT Bold" panose="020F0704030504030204" pitchFamily="34" charset="77"/>
            </a:endParaRPr>
          </a:p>
        </p:txBody>
      </p:sp>
      <p:pic>
        <p:nvPicPr>
          <p:cNvPr id="1034" name="Picture 10">
            <a:extLst>
              <a:ext uri="{FF2B5EF4-FFF2-40B4-BE49-F238E27FC236}">
                <a16:creationId xmlns:a16="http://schemas.microsoft.com/office/drawing/2014/main" id="{FCD0ACDC-95C1-2D4C-2CAC-5A83633152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789" y="4740533"/>
            <a:ext cx="2792035" cy="1681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" name="Rounded Rectangle 82">
            <a:extLst>
              <a:ext uri="{FF2B5EF4-FFF2-40B4-BE49-F238E27FC236}">
                <a16:creationId xmlns:a16="http://schemas.microsoft.com/office/drawing/2014/main" id="{61CE1AC7-E963-302D-2669-F2D8ED4D1853}"/>
              </a:ext>
            </a:extLst>
          </p:cNvPr>
          <p:cNvSpPr/>
          <p:nvPr/>
        </p:nvSpPr>
        <p:spPr>
          <a:xfrm>
            <a:off x="4101682" y="3729692"/>
            <a:ext cx="3035276" cy="2708230"/>
          </a:xfrm>
          <a:prstGeom prst="roundRect">
            <a:avLst>
              <a:gd name="adj" fmla="val 4871"/>
            </a:avLst>
          </a:prstGeom>
          <a:noFill/>
          <a:ln w="19050">
            <a:solidFill>
              <a:srgbClr val="0091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EEFB049B-10D1-413F-3CC0-55FEC545368D}"/>
              </a:ext>
            </a:extLst>
          </p:cNvPr>
          <p:cNvGrpSpPr/>
          <p:nvPr/>
        </p:nvGrpSpPr>
        <p:grpSpPr>
          <a:xfrm>
            <a:off x="4450909" y="3519789"/>
            <a:ext cx="2279580" cy="617273"/>
            <a:chOff x="2982823" y="4079234"/>
            <a:chExt cx="2385997" cy="617273"/>
          </a:xfrm>
        </p:grpSpPr>
        <p:pic>
          <p:nvPicPr>
            <p:cNvPr id="33" name="Picture 32" descr="A picture containing logo&#10;&#10;Description automatically generated">
              <a:extLst>
                <a:ext uri="{FF2B5EF4-FFF2-40B4-BE49-F238E27FC236}">
                  <a16:creationId xmlns:a16="http://schemas.microsoft.com/office/drawing/2014/main" id="{2942EB0B-666B-B894-E368-A6B92A6E425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2982823" y="4079234"/>
              <a:ext cx="2385997" cy="617273"/>
            </a:xfrm>
            <a:prstGeom prst="rect">
              <a:avLst/>
            </a:prstGeom>
          </p:spPr>
        </p:pic>
        <p:pic>
          <p:nvPicPr>
            <p:cNvPr id="37" name="Picture 36" descr="Background pattern&#10;&#10;Description automatically generated">
              <a:extLst>
                <a:ext uri="{FF2B5EF4-FFF2-40B4-BE49-F238E27FC236}">
                  <a16:creationId xmlns:a16="http://schemas.microsoft.com/office/drawing/2014/main" id="{FA3A204F-CA90-757D-C6FD-B1449421F3A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3541440" y="4232999"/>
              <a:ext cx="1138510" cy="181802"/>
            </a:xfrm>
            <a:prstGeom prst="rect">
              <a:avLst/>
            </a:prstGeom>
          </p:spPr>
        </p:pic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5CA99C43-5C4D-18C6-5937-5226F54C1189}"/>
              </a:ext>
            </a:extLst>
          </p:cNvPr>
          <p:cNvSpPr txBox="1"/>
          <p:nvPr/>
        </p:nvSpPr>
        <p:spPr>
          <a:xfrm>
            <a:off x="4901126" y="3642173"/>
            <a:ext cx="13119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Venn Diagrams</a:t>
            </a:r>
          </a:p>
        </p:txBody>
      </p:sp>
      <p:pic>
        <p:nvPicPr>
          <p:cNvPr id="137" name="Picture 136" descr="Diagram&#10;&#10;Description automatically generated">
            <a:extLst>
              <a:ext uri="{FF2B5EF4-FFF2-40B4-BE49-F238E27FC236}">
                <a16:creationId xmlns:a16="http://schemas.microsoft.com/office/drawing/2014/main" id="{F55DE925-C915-7EAB-E8F0-8AEE13334568}"/>
              </a:ext>
            </a:extLst>
          </p:cNvPr>
          <p:cNvPicPr>
            <a:picLocks noChangeAspect="1"/>
          </p:cNvPicPr>
          <p:nvPr/>
        </p:nvPicPr>
        <p:blipFill rotWithShape="1">
          <a:blip r:embed="rId21"/>
          <a:srcRect b="24393"/>
          <a:stretch/>
        </p:blipFill>
        <p:spPr>
          <a:xfrm>
            <a:off x="7298566" y="3942909"/>
            <a:ext cx="3557979" cy="1149953"/>
          </a:xfrm>
          <a:prstGeom prst="rect">
            <a:avLst/>
          </a:prstGeom>
        </p:spPr>
      </p:pic>
      <p:sp>
        <p:nvSpPr>
          <p:cNvPr id="139" name="TextBox 138">
            <a:extLst>
              <a:ext uri="{FF2B5EF4-FFF2-40B4-BE49-F238E27FC236}">
                <a16:creationId xmlns:a16="http://schemas.microsoft.com/office/drawing/2014/main" id="{69F9661B-0FEC-58CC-E0D6-CA6EBA6E78FD}"/>
              </a:ext>
            </a:extLst>
          </p:cNvPr>
          <p:cNvSpPr txBox="1"/>
          <p:nvPr/>
        </p:nvSpPr>
        <p:spPr>
          <a:xfrm>
            <a:off x="7272832" y="5159039"/>
            <a:ext cx="3633250" cy="1277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 Rounded MT Bold" panose="020F0704030504030204" pitchFamily="34" charset="77"/>
              </a:rPr>
              <a:t>A classification key is a series of questions that determine an organism's physical characteristics. </a:t>
            </a:r>
            <a:r>
              <a:rPr lang="en-GB" sz="1100" b="1" dirty="0">
                <a:latin typeface="Arial Rounded MT Bold" panose="020F0704030504030204" pitchFamily="34" charset="77"/>
              </a:rPr>
              <a:t>When you answer one question, it either branches off to another question or identifies the organism</a:t>
            </a:r>
            <a:r>
              <a:rPr lang="en-GB" sz="1100" dirty="0">
                <a:latin typeface="Arial Rounded MT Bold" panose="020F0704030504030204" pitchFamily="34" charset="77"/>
              </a:rPr>
              <a:t>. Ultimately, they help to identify an unknown organism, or work out how to categorise groups of similar organisms.</a:t>
            </a:r>
            <a:endParaRPr lang="en-US" sz="1100" dirty="0">
              <a:latin typeface="Arial Rounded MT Bold" panose="020F0704030504030204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2294052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3964025-8DD7-4684-B396-0AA391848E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4896" y="11903"/>
            <a:ext cx="4817659" cy="682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281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88F2EE-DAD4-451E-B6A6-40AA04208A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2890" y="32807"/>
            <a:ext cx="9608023" cy="6779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4087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216</Words>
  <Application>Microsoft Office PowerPoint</Application>
  <PresentationFormat>Widescreen</PresentationFormat>
  <Paragraphs>27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Arial Rounded MT Bold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Ridsdale</dc:creator>
  <cp:lastModifiedBy>Amanda Ridsdale</cp:lastModifiedBy>
  <cp:revision>3</cp:revision>
  <dcterms:created xsi:type="dcterms:W3CDTF">2025-08-27T19:39:17Z</dcterms:created>
  <dcterms:modified xsi:type="dcterms:W3CDTF">2025-08-27T20:44:16Z</dcterms:modified>
</cp:coreProperties>
</file>